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0B1C-0AD3-4D58-B4D6-135AC593BF7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620688"/>
            <a:ext cx="7632848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СОШ «ОЦ» с. Старая Шентала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тропинкам басни »           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/>
              <a:t>Автор:</a:t>
            </a:r>
            <a:r>
              <a:rPr lang="ru-RU" sz="2800" dirty="0"/>
              <a:t> </a:t>
            </a:r>
            <a:r>
              <a:rPr lang="ru-RU" sz="2800" dirty="0" err="1"/>
              <a:t>Барышев</a:t>
            </a:r>
            <a:r>
              <a:rPr lang="ru-RU" sz="2800" dirty="0"/>
              <a:t> </a:t>
            </a:r>
            <a:r>
              <a:rPr lang="ru-RU" sz="2800" dirty="0" smtClean="0"/>
              <a:t>Денис,</a:t>
            </a:r>
            <a:endParaRPr lang="ru-RU" sz="2800" dirty="0"/>
          </a:p>
          <a:p>
            <a:pPr algn="r"/>
            <a:r>
              <a:rPr lang="ru-RU" sz="2800" dirty="0"/>
              <a:t> </a:t>
            </a:r>
            <a:r>
              <a:rPr lang="ru-RU" sz="2800" dirty="0" smtClean="0"/>
              <a:t>ученик </a:t>
            </a:r>
            <a:r>
              <a:rPr lang="ru-RU" sz="2800" dirty="0"/>
              <a:t>3 класса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758984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Персонажи </a:t>
            </a:r>
            <a:r>
              <a:rPr lang="ru-RU" sz="3200" b="1" dirty="0" smtClean="0"/>
              <a:t>басен: </a:t>
            </a:r>
            <a:r>
              <a:rPr lang="ru-RU" sz="2400" dirty="0" smtClean="0"/>
              <a:t>обычно </a:t>
            </a:r>
            <a:r>
              <a:rPr lang="ru-RU" sz="2400" dirty="0"/>
              <a:t>персонажами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баснях являются животные, которые </a:t>
            </a:r>
            <a:endParaRPr lang="ru-RU" sz="2400" dirty="0" smtClean="0"/>
          </a:p>
          <a:p>
            <a:r>
              <a:rPr lang="ru-RU" sz="2400" dirty="0" smtClean="0"/>
              <a:t>могут </a:t>
            </a:r>
            <a:r>
              <a:rPr lang="ru-RU" sz="2400" dirty="0"/>
              <a:t>говорить, думать и вести себя как люди. </a:t>
            </a:r>
            <a:endParaRPr lang="ru-RU" sz="2400" dirty="0" smtClean="0"/>
          </a:p>
          <a:p>
            <a:r>
              <a:rPr lang="ru-RU" sz="2400" dirty="0" smtClean="0"/>
              <a:t>Например </a:t>
            </a:r>
            <a:r>
              <a:rPr lang="ru-RU" sz="2400" dirty="0"/>
              <a:t>смелая мышь, мудрая сова или же хитрая лиса.</a:t>
            </a:r>
          </a:p>
          <a:p>
            <a:endParaRPr lang="ru-RU" sz="3200" dirty="0"/>
          </a:p>
        </p:txBody>
      </p:sp>
      <p:pic>
        <p:nvPicPr>
          <p:cNvPr id="3" name="Picture 8" descr="http://ejka.ru/uploads/images/00/00/77/2014/04/27/95fb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4752528" cy="35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mg3.stockfresh.com/files/d/ddraw/m/99/2247352_stock-photo-scene-with-o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998587" cy="35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info-4all.ru/images/c7f04ac04f8a7776eea506709eefc3a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r="5803"/>
          <a:stretch/>
        </p:blipFill>
        <p:spPr bwMode="auto">
          <a:xfrm>
            <a:off x="3709098" y="2776047"/>
            <a:ext cx="496855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8424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Язык :</a:t>
            </a:r>
            <a:r>
              <a:rPr lang="ru-RU" sz="2400" dirty="0" smtClean="0"/>
              <a:t> </a:t>
            </a:r>
            <a:r>
              <a:rPr lang="ru-RU" sz="2800" dirty="0" smtClean="0"/>
              <a:t>простой, они </a:t>
            </a:r>
            <a:r>
              <a:rPr lang="ru-RU" sz="2800" dirty="0"/>
              <a:t>могут быть написаны как в стихах, так и в </a:t>
            </a:r>
            <a:r>
              <a:rPr lang="ru-RU" sz="2800" dirty="0" smtClean="0"/>
              <a:t>прозе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  <a:r>
              <a:rPr lang="ru-RU" sz="2800" dirty="0"/>
              <a:t>Если басня написана в форме стихотворения, то это будет более интересным и запоминающимся для детей. Диалоги, используемые в басне, часто ставят вопросы, которые в свою очередь должны привести историю к морали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3200" b="1" dirty="0" smtClean="0"/>
              <a:t>Мораль: </a:t>
            </a:r>
            <a:r>
              <a:rPr lang="ru-RU" sz="2800" dirty="0" smtClean="0"/>
              <a:t>преподать  </a:t>
            </a:r>
            <a:r>
              <a:rPr lang="ru-RU" sz="2800" dirty="0"/>
              <a:t>урок о преодолении </a:t>
            </a:r>
            <a:r>
              <a:rPr lang="ru-RU" sz="2800" dirty="0" smtClean="0"/>
              <a:t>слабостей, завершает </a:t>
            </a:r>
            <a:r>
              <a:rPr lang="ru-RU" sz="2800" dirty="0"/>
              <a:t>историю кратким заявлением, которое обычно представляет собой полезную мудрость.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43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Анкетирование. Интервью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Объект 5" descr="Результаты анкетирования по басням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0416"/>
            <a:ext cx="8352928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пулярные басни Крылов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4" y="910572"/>
            <a:ext cx="8352928" cy="5620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ишут ли басни современные писатели?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4" y="840416"/>
            <a:ext cx="835292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6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332656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Заключение.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71265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2400" dirty="0"/>
              <a:t>В </a:t>
            </a:r>
            <a:r>
              <a:rPr lang="ru-RU" sz="2400" dirty="0" smtClean="0"/>
              <a:t>ходе </a:t>
            </a:r>
            <a:r>
              <a:rPr lang="ru-RU" sz="2400" dirty="0"/>
              <a:t>исследования я выяснил, что такое басня, её особенности в литературном жанре, самых известных баснописцев в разные времена.</a:t>
            </a:r>
          </a:p>
          <a:p>
            <a:pPr indent="0">
              <a:buNone/>
            </a:pPr>
            <a:r>
              <a:rPr lang="ru-RU" sz="2400" dirty="0"/>
              <a:t>    Басня с древнейших времен получила широкую известность и накопила богатейшие традиции в литературе разных народов.</a:t>
            </a:r>
          </a:p>
        </p:txBody>
      </p:sp>
      <p:pic>
        <p:nvPicPr>
          <p:cNvPr id="4" name="Рисунок 3" descr="Лента времени Басни во все време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5" y="2810256"/>
            <a:ext cx="8568951" cy="4047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5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92696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Спасибо за внимание</a:t>
            </a:r>
            <a:r>
              <a:rPr lang="ru-RU" sz="4000" dirty="0"/>
              <a:t>!</a:t>
            </a:r>
          </a:p>
        </p:txBody>
      </p:sp>
      <p:pic>
        <p:nvPicPr>
          <p:cNvPr id="1026" name="Picture 2" descr="http://www.internationaltoys.com/media/catalog/product/cache/1/image/9df78eab33525d08d6e5fb8d27136e95/1/5/154065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9" t="6842" r="6132" b="10766"/>
          <a:stretch/>
        </p:blipFill>
        <p:spPr bwMode="auto">
          <a:xfrm>
            <a:off x="3290488" y="2708920"/>
            <a:ext cx="2644924" cy="35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3.infourok.ru/uploads/ex/1359/00033420-25117fb9/img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6" t="4539" r="2090" b="3064"/>
          <a:stretch/>
        </p:blipFill>
        <p:spPr bwMode="auto">
          <a:xfrm>
            <a:off x="6045794" y="1400582"/>
            <a:ext cx="2665788" cy="404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labirint.ru/images/comments_pic/0944/012lab0opo12565943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5606" r="50546" b="4513"/>
          <a:stretch/>
        </p:blipFill>
        <p:spPr bwMode="auto">
          <a:xfrm>
            <a:off x="140804" y="1400582"/>
            <a:ext cx="3039302" cy="37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92696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Актуальность:</a:t>
            </a:r>
            <a:r>
              <a:rPr lang="ru-RU" sz="4000" b="1" dirty="0" smtClean="0"/>
              <a:t> </a:t>
            </a:r>
            <a:r>
              <a:rPr lang="ru-RU" sz="2400" dirty="0"/>
              <a:t>ч</a:t>
            </a:r>
            <a:r>
              <a:rPr lang="ru-RU" sz="2400" dirty="0" smtClean="0"/>
              <a:t>то </a:t>
            </a:r>
            <a:r>
              <a:rPr lang="ru-RU" sz="2400" dirty="0"/>
              <a:t>такое </a:t>
            </a:r>
            <a:r>
              <a:rPr lang="ru-RU" sz="2400" dirty="0" smtClean="0"/>
              <a:t>басня, </a:t>
            </a:r>
            <a:r>
              <a:rPr lang="ru-RU" sz="2400" dirty="0"/>
              <a:t>откуда она </a:t>
            </a:r>
            <a:r>
              <a:rPr lang="ru-RU" sz="2400" dirty="0" smtClean="0"/>
              <a:t>пришла, </a:t>
            </a:r>
            <a:r>
              <a:rPr lang="ru-RU" sz="2400" dirty="0"/>
              <a:t>кто писал басни, и пишет их </a:t>
            </a:r>
            <a:r>
              <a:rPr lang="ru-RU" sz="2400" dirty="0" smtClean="0"/>
              <a:t>сейчас? </a:t>
            </a:r>
          </a:p>
          <a:p>
            <a:endParaRPr lang="ru-RU" sz="2400" dirty="0" smtClean="0"/>
          </a:p>
          <a:p>
            <a:r>
              <a:rPr lang="ru-RU" sz="3200" b="1" dirty="0"/>
              <a:t>Цель исследования</a:t>
            </a:r>
            <a:r>
              <a:rPr lang="ru-RU" sz="3200" b="1" dirty="0" smtClean="0"/>
              <a:t>: </a:t>
            </a:r>
            <a:r>
              <a:rPr lang="ru-RU" sz="2400" dirty="0"/>
              <a:t>узнать, как появился </a:t>
            </a:r>
            <a:r>
              <a:rPr lang="ru-RU" sz="2400" dirty="0" smtClean="0"/>
              <a:t> </a:t>
            </a:r>
            <a:r>
              <a:rPr lang="ru-RU" sz="2400" dirty="0"/>
              <a:t>жанр басни и как он развивался с древних времён до наших дней, используя различные информационные источники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indent="0">
              <a:buNone/>
            </a:pPr>
            <a:r>
              <a:rPr lang="ru-RU" sz="3200" b="1" dirty="0"/>
              <a:t>Задачи исследования</a:t>
            </a:r>
            <a:r>
              <a:rPr lang="ru-RU" sz="3200" b="1" dirty="0" smtClean="0"/>
              <a:t>:</a:t>
            </a:r>
            <a:r>
              <a:rPr lang="ru-RU" sz="3200" dirty="0"/>
              <a:t> </a:t>
            </a:r>
            <a:r>
              <a:rPr lang="ru-RU" sz="2400" dirty="0" smtClean="0"/>
              <a:t>выяснить, </a:t>
            </a:r>
            <a:r>
              <a:rPr lang="ru-RU" sz="2400" dirty="0"/>
              <a:t>что такое басня;</a:t>
            </a:r>
          </a:p>
          <a:p>
            <a:pPr indent="0">
              <a:buNone/>
            </a:pPr>
            <a:r>
              <a:rPr lang="ru-RU" sz="2400" dirty="0"/>
              <a:t>- провести опрос среди детей и взрослых с целью- выяснить, как популярен жанр басня и каких известных баснописцев они знают;</a:t>
            </a:r>
            <a:br>
              <a:rPr lang="ru-RU" sz="2400" dirty="0"/>
            </a:br>
            <a:r>
              <a:rPr lang="ru-RU" sz="2400" dirty="0"/>
              <a:t>- обобщить материал по теме исследования и построить итоговую ленту времени «Басни в разные времена».</a:t>
            </a:r>
            <a:br>
              <a:rPr lang="ru-RU" sz="2400" dirty="0"/>
            </a:br>
            <a:endParaRPr lang="ru-RU" sz="2400" dirty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992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Методы исследования</a:t>
            </a:r>
            <a:r>
              <a:rPr lang="ru-RU" sz="3200" b="1" dirty="0" smtClean="0"/>
              <a:t>: </a:t>
            </a:r>
            <a:r>
              <a:rPr lang="ru-RU" sz="2400" dirty="0"/>
              <a:t>изучение и анализ источников информации;</a:t>
            </a:r>
            <a:br>
              <a:rPr lang="ru-RU" sz="2400" dirty="0"/>
            </a:br>
            <a:r>
              <a:rPr lang="ru-RU" sz="2400" dirty="0"/>
              <a:t>- проведение интервью, </a:t>
            </a:r>
            <a:r>
              <a:rPr lang="ru-RU" sz="2400" dirty="0" smtClean="0"/>
              <a:t>анкетирование</a:t>
            </a:r>
          </a:p>
          <a:p>
            <a:endParaRPr lang="ru-RU" sz="2400" dirty="0"/>
          </a:p>
          <a:p>
            <a:r>
              <a:rPr lang="ru-RU" sz="3200" b="1" dirty="0" smtClean="0"/>
              <a:t>Объект исследования: </a:t>
            </a:r>
            <a:r>
              <a:rPr lang="ru-RU" sz="2400" dirty="0"/>
              <a:t>басня в литературе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3200" b="1" dirty="0"/>
              <a:t>Цель </a:t>
            </a:r>
            <a:r>
              <a:rPr lang="ru-RU" sz="3200" b="1" dirty="0" smtClean="0"/>
              <a:t>басни: </a:t>
            </a:r>
            <a:r>
              <a:rPr lang="ru-RU" sz="2400" dirty="0"/>
              <a:t>показать человеческие пороки, недостатки и их высмеивание.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3200" b="1" dirty="0"/>
              <a:t> Гипотеза исследования:</a:t>
            </a:r>
            <a:r>
              <a:rPr lang="ru-RU" sz="3200" dirty="0"/>
              <a:t> </a:t>
            </a:r>
            <a:r>
              <a:rPr lang="ru-RU" sz="2400" dirty="0"/>
              <a:t>предположим, что басни стали писать очень давно, пишут сейчас и будут писать, так как они имеют большое значение для человека во все времена.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8820" y="476672"/>
            <a:ext cx="5658408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истории возникновения басен.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такое басня? 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/>
              <a:t> </a:t>
            </a:r>
            <a:r>
              <a:rPr lang="ru-RU" sz="2400" dirty="0" smtClean="0"/>
              <a:t>В «Толковом словаре </a:t>
            </a:r>
            <a:r>
              <a:rPr lang="ru-RU" sz="2400" dirty="0"/>
              <a:t>русского языка» С.И. </a:t>
            </a:r>
            <a:r>
              <a:rPr lang="ru-RU" sz="2400" dirty="0" smtClean="0"/>
              <a:t>Ожегова даётся такое определение: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/>
              <a:t>1) Краткое иносказательное нравоучительное стихотворение, рассказ.</a:t>
            </a:r>
            <a:br>
              <a:rPr lang="ru-RU" sz="2400" dirty="0"/>
            </a:br>
            <a:r>
              <a:rPr lang="ru-RU" sz="2400" dirty="0"/>
              <a:t>2) </a:t>
            </a:r>
            <a:r>
              <a:rPr lang="ru-RU" sz="2400" dirty="0" smtClean="0"/>
              <a:t>Вымысел</a:t>
            </a:r>
            <a:r>
              <a:rPr lang="ru-RU" sz="2400" dirty="0"/>
              <a:t>, выдумка.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басне всегда есть вывод – мораль, который даётся чаще всего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489713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1" t="18967" r="32802" b="4380"/>
          <a:stretch/>
        </p:blipFill>
        <p:spPr bwMode="auto">
          <a:xfrm>
            <a:off x="386684" y="1052736"/>
            <a:ext cx="3249212" cy="497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6535" y="1717648"/>
            <a:ext cx="518457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2300" dirty="0"/>
              <a:t>Первый баснописец Древней Греции (VI век до нашей эры</a:t>
            </a:r>
            <a:r>
              <a:rPr lang="ru-RU" sz="2300" dirty="0" smtClean="0"/>
              <a:t>).</a:t>
            </a:r>
            <a:r>
              <a:rPr lang="ru-RU" sz="2300" dirty="0"/>
              <a:t> Басни Эзопа были написаны прозой, остроумно, ясно и </a:t>
            </a:r>
            <a:r>
              <a:rPr lang="ru-RU" sz="2300" dirty="0" smtClean="0"/>
              <a:t>просто. </a:t>
            </a:r>
            <a:r>
              <a:rPr lang="ru-RU" sz="2300" dirty="0"/>
              <a:t>Самые известные басни Эзопа - «Черепаха и Заяц», «Мальчик, который кричал «Волки</a:t>
            </a:r>
            <a:r>
              <a:rPr lang="ru-RU" sz="2300" dirty="0" smtClean="0"/>
              <a:t>!», </a:t>
            </a:r>
            <a:r>
              <a:rPr lang="ru-RU" sz="2300" dirty="0"/>
              <a:t>«Волк в овечьей шкуре». </a:t>
            </a:r>
          </a:p>
          <a:p>
            <a:pPr indent="0">
              <a:buNone/>
            </a:pPr>
            <a:r>
              <a:rPr lang="ru-RU" sz="2300" dirty="0"/>
              <a:t> Его басни были переведены на </a:t>
            </a:r>
            <a:endParaRPr lang="ru-RU" sz="2300" dirty="0" smtClean="0"/>
          </a:p>
          <a:p>
            <a:pPr indent="0">
              <a:buNone/>
            </a:pPr>
            <a:r>
              <a:rPr lang="ru-RU" sz="2300" dirty="0" smtClean="0"/>
              <a:t>многие </a:t>
            </a:r>
            <a:r>
              <a:rPr lang="ru-RU" sz="2300" dirty="0"/>
              <a:t>языки мира.</a:t>
            </a:r>
          </a:p>
          <a:p>
            <a:pPr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-exc.ccm2.net/iex/1280/1209148522/7524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154020" cy="2732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76470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None/>
            </a:pPr>
            <a:r>
              <a:rPr lang="ru-RU" sz="2000" b="1" dirty="0"/>
              <a:t>Жан де Лафонтен</a:t>
            </a:r>
            <a:r>
              <a:rPr lang="ru-RU" sz="2000" dirty="0"/>
              <a:t> - </a:t>
            </a:r>
            <a:r>
              <a:rPr lang="ru-RU" sz="2000" dirty="0" smtClean="0"/>
              <a:t> знаменитый </a:t>
            </a:r>
            <a:r>
              <a:rPr lang="ru-RU" sz="2000" dirty="0"/>
              <a:t>французский баснописец XVII века. </a:t>
            </a:r>
          </a:p>
          <a:p>
            <a:pPr indent="0">
              <a:buNone/>
            </a:pPr>
            <a:r>
              <a:rPr lang="ru-RU" sz="2000" dirty="0"/>
              <a:t> В своих ранних произведениях Лафонтен следовал сюжетам </a:t>
            </a:r>
            <a:r>
              <a:rPr lang="ru-RU" sz="2000" dirty="0" smtClean="0"/>
              <a:t>Эзопа.  </a:t>
            </a:r>
            <a:r>
              <a:rPr lang="ru-RU" sz="2000" dirty="0"/>
              <a:t>В 1668 году появились первые шесть книг басен, под скромным заглавием: «Басни Эзопа, переложенные на стихи господином де Лафонтеном».</a:t>
            </a:r>
          </a:p>
        </p:txBody>
      </p:sp>
      <p:pic>
        <p:nvPicPr>
          <p:cNvPr id="4" name="Рисунок 3" descr="Русский баснописец - Иван Иванович Дмитриев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60" y="3627026"/>
            <a:ext cx="2614468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396359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None/>
            </a:pPr>
            <a:r>
              <a:rPr lang="ru-RU" sz="2000" b="1" dirty="0"/>
              <a:t>Иван </a:t>
            </a:r>
            <a:r>
              <a:rPr lang="ru-RU" sz="2000" b="1" dirty="0" smtClean="0"/>
              <a:t> </a:t>
            </a:r>
            <a:r>
              <a:rPr lang="ru-RU" sz="2000" b="1" dirty="0"/>
              <a:t>Дмитриев</a:t>
            </a:r>
            <a:r>
              <a:rPr lang="ru-RU" sz="2000" dirty="0"/>
              <a:t> – русский писатель, современник А.С. Пушкина, И.А. </a:t>
            </a:r>
            <a:r>
              <a:rPr lang="ru-RU" sz="2000" dirty="0" smtClean="0"/>
              <a:t>и </a:t>
            </a:r>
            <a:r>
              <a:rPr lang="ru-RU" sz="2000" dirty="0" err="1" smtClean="0"/>
              <a:t>И.А.Крылова</a:t>
            </a:r>
            <a:r>
              <a:rPr lang="ru-RU" sz="2000" dirty="0"/>
              <a:t>. </a:t>
            </a:r>
          </a:p>
          <a:p>
            <a:pPr indent="0">
              <a:buNone/>
            </a:pPr>
            <a:r>
              <a:rPr lang="ru-RU" sz="2000" dirty="0"/>
              <a:t>  Басни И. Дмитриева имели большой успех у читателей. Его называли “русским Лафонтеном”.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94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усский баснописец - Александр Ефимович Измайлов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592288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716652"/>
            <a:ext cx="4932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2400" b="1" dirty="0"/>
              <a:t>Александр </a:t>
            </a:r>
            <a:r>
              <a:rPr lang="ru-RU" sz="2400" b="1" dirty="0" smtClean="0"/>
              <a:t> </a:t>
            </a:r>
            <a:r>
              <a:rPr lang="ru-RU" sz="2400" b="1" dirty="0"/>
              <a:t>Измайлов</a:t>
            </a:r>
            <a:r>
              <a:rPr lang="ru-RU" sz="2400" dirty="0"/>
              <a:t> – был современником И.А. Крылова и делил с ним славу лучшего баснописца.  Басни А.Е. Измайлова любил А. С. Пушкин, некоторые его басни читал наизусть.</a:t>
            </a:r>
          </a:p>
        </p:txBody>
      </p:sp>
      <p:pic>
        <p:nvPicPr>
          <p:cNvPr id="6" name="Рисунок 5" descr="Иван Иванович Хемницер - русский баснописец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9" y="3140968"/>
            <a:ext cx="2935188" cy="31902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654152" y="3573016"/>
            <a:ext cx="4878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2000" b="1" dirty="0"/>
              <a:t>Иван </a:t>
            </a:r>
            <a:r>
              <a:rPr lang="ru-RU" sz="2000" b="1" dirty="0" err="1" smtClean="0"/>
              <a:t>Хемницер</a:t>
            </a:r>
            <a:r>
              <a:rPr lang="ru-RU" sz="2000" dirty="0"/>
              <a:t> – русский </a:t>
            </a:r>
            <a:r>
              <a:rPr lang="ru-RU" sz="2000" dirty="0" smtClean="0"/>
              <a:t>баснописец, высмеивал </a:t>
            </a:r>
            <a:r>
              <a:rPr lang="ru-RU" sz="2000" dirty="0"/>
              <a:t>жадность, глупость, тупость, лесть и ложь.</a:t>
            </a:r>
          </a:p>
          <a:p>
            <a:pPr indent="0">
              <a:buNone/>
            </a:pPr>
            <a:r>
              <a:rPr lang="ru-RU" sz="2000" dirty="0"/>
              <a:t>Л</a:t>
            </a:r>
            <a:r>
              <a:rPr lang="ru-RU" sz="2000" dirty="0" smtClean="0"/>
              <a:t>юбил </a:t>
            </a:r>
            <a:r>
              <a:rPr lang="ru-RU" sz="2000" dirty="0"/>
              <a:t>читать басни великого Эзопа, переводил их. Свои басни сочинял в стихотворной форме.</a:t>
            </a:r>
          </a:p>
          <a:p>
            <a:pPr indent="0">
              <a:buNone/>
            </a:pPr>
            <a:r>
              <a:rPr lang="ru-RU" sz="2000" dirty="0"/>
              <a:t>В 1779 году Иван Иванович анонимно издал сборник «Басни и сказки NN»</a:t>
            </a:r>
          </a:p>
        </p:txBody>
      </p:sp>
    </p:spTree>
    <p:extLst>
      <p:ext uri="{BB962C8B-B14F-4D97-AF65-F5344CB8AC3E}">
        <p14:creationId xmlns:p14="http://schemas.microsoft.com/office/powerpoint/2010/main" val="39694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снописец Иван Андреевич Крыл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664296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83784" y="836712"/>
            <a:ext cx="55881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Иван Андреевич </a:t>
            </a:r>
            <a:r>
              <a:rPr lang="ru-RU" sz="2000" b="1" dirty="0" smtClean="0"/>
              <a:t>Крылов - </a:t>
            </a:r>
            <a:r>
              <a:rPr lang="ru-RU" sz="2000" dirty="0" smtClean="0"/>
              <a:t>самый </a:t>
            </a:r>
            <a:r>
              <a:rPr lang="ru-RU" sz="2000" dirty="0"/>
              <a:t>известный русский баснописец. </a:t>
            </a:r>
            <a:r>
              <a:rPr lang="ru-RU" sz="2000" dirty="0" smtClean="0"/>
              <a:t>Его басни знакомы нам </a:t>
            </a:r>
            <a:r>
              <a:rPr lang="ru-RU" sz="2000" dirty="0"/>
              <a:t>с детства. И вряд ли в России найдется человек, который не знает такие басни Крылова, как «Лебедь, </a:t>
            </a:r>
            <a:r>
              <a:rPr lang="ru-RU" sz="2000" dirty="0" smtClean="0"/>
              <a:t>рак и щука», </a:t>
            </a:r>
            <a:r>
              <a:rPr lang="ru-RU" sz="2000" dirty="0"/>
              <a:t>«Стрекоза и муравей», «Ворона и лисица», «Мартышка и очки», как правило, эти произведения родители начинают читать детям с  самого раннего возраста</a:t>
            </a:r>
            <a:r>
              <a:rPr lang="ru-RU" sz="2200" dirty="0"/>
              <a:t>. </a:t>
            </a:r>
          </a:p>
        </p:txBody>
      </p:sp>
      <p:pic>
        <p:nvPicPr>
          <p:cNvPr id="4" name="Рисунок 3" descr="Сергей Владимирович Михалков - баснописец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80" y="3422036"/>
            <a:ext cx="2451720" cy="31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3818836"/>
            <a:ext cx="50325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b="1" dirty="0"/>
              <a:t>Сергей Владимирович Михалков</a:t>
            </a:r>
          </a:p>
          <a:p>
            <a:pPr indent="0" algn="just">
              <a:buNone/>
            </a:pPr>
            <a:r>
              <a:rPr lang="ru-RU" dirty="0"/>
              <a:t>Самый известный баснописец  XX века. Наибольшую известность ему принесли произведения для детей «Дядя Степа», «А что у Вас?» </a:t>
            </a:r>
            <a:r>
              <a:rPr lang="ru-RU" dirty="0" smtClean="0"/>
              <a:t>в </a:t>
            </a:r>
            <a:r>
              <a:rPr lang="ru-RU" dirty="0"/>
              <a:t>советское время огромной популярностью пользовалось его басенное творчество. Сергей Михалков - автор свыше 200 басен. В числе первых напечатанных басен были «Слон-живописец», «Две подруги».</a:t>
            </a:r>
          </a:p>
        </p:txBody>
      </p:sp>
    </p:spTree>
    <p:extLst>
      <p:ext uri="{BB962C8B-B14F-4D97-AF65-F5344CB8AC3E}">
        <p14:creationId xmlns:p14="http://schemas.microsoft.com/office/powerpoint/2010/main" val="12617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oyuz-pisatelei.ru/_ph/9/8885700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0"/>
          <a:stretch/>
        </p:blipFill>
        <p:spPr bwMode="auto">
          <a:xfrm>
            <a:off x="467544" y="835737"/>
            <a:ext cx="2880320" cy="270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860137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Шебзухов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современный поэт-баснописец, член Московской городской организации Союза писателей России, музыкант, композитор.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 descr="Владимир Иванович Холменко – Петербургский литератор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9942"/>
            <a:ext cx="2880320" cy="30127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347864" y="3429000"/>
            <a:ext cx="5256584" cy="281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Холменко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–один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самых ярких современных российских авторов, пишущих в жанре басни, основоположник такой его разновидности, как басни-миниатюры, автор книг «Античные басни-миниатюры», «От Эзопа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наших дней» и других.    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477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Нач.класс</cp:lastModifiedBy>
  <cp:revision>23</cp:revision>
  <dcterms:created xsi:type="dcterms:W3CDTF">2013-08-17T11:04:20Z</dcterms:created>
  <dcterms:modified xsi:type="dcterms:W3CDTF">2017-12-11T09:03:29Z</dcterms:modified>
</cp:coreProperties>
</file>