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392" r:id="rId2"/>
    <p:sldId id="272" r:id="rId3"/>
    <p:sldId id="395" r:id="rId4"/>
    <p:sldId id="258" r:id="rId5"/>
    <p:sldId id="259" r:id="rId6"/>
    <p:sldId id="390" r:id="rId7"/>
    <p:sldId id="262" r:id="rId8"/>
    <p:sldId id="399" r:id="rId9"/>
    <p:sldId id="391" r:id="rId10"/>
    <p:sldId id="359" r:id="rId11"/>
    <p:sldId id="273" r:id="rId12"/>
    <p:sldId id="334" r:id="rId13"/>
    <p:sldId id="377" r:id="rId14"/>
    <p:sldId id="378" r:id="rId15"/>
    <p:sldId id="32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6A8B21"/>
    <a:srgbClr val="A98317"/>
    <a:srgbClr val="336600"/>
    <a:srgbClr val="FFFFBD"/>
    <a:srgbClr val="6EA159"/>
    <a:srgbClr val="8CAA5A"/>
    <a:srgbClr val="808000"/>
    <a:srgbClr val="FAF2D2"/>
    <a:srgbClr val="33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4" autoAdjust="0"/>
    <p:restoredTop sz="96061" autoAdjust="0"/>
  </p:normalViewPr>
  <p:slideViewPr>
    <p:cSldViewPr>
      <p:cViewPr>
        <p:scale>
          <a:sx n="55" d="100"/>
          <a:sy n="55" d="100"/>
        </p:scale>
        <p:origin x="-1710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CFD43-A844-4843-9827-C0D295C92734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828E5-FB01-4F2D-9351-6362810D9D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828E5-FB01-4F2D-9351-6362810D9D3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6828E5-FB01-4F2D-9351-6362810D9D36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40441F-218A-4DDA-9C39-05D54D3AD7C2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0441F-218A-4DDA-9C39-05D54D3AD7C2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0441F-218A-4DDA-9C39-05D54D3AD7C2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0441F-218A-4DDA-9C39-05D54D3AD7C2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0441F-218A-4DDA-9C39-05D54D3AD7C2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0441F-218A-4DDA-9C39-05D54D3AD7C2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0441F-218A-4DDA-9C39-05D54D3AD7C2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0441F-218A-4DDA-9C39-05D54D3AD7C2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40441F-218A-4DDA-9C39-05D54D3AD7C2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140441F-218A-4DDA-9C39-05D54D3AD7C2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40441F-218A-4DDA-9C39-05D54D3AD7C2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140441F-218A-4DDA-9C39-05D54D3AD7C2}" type="datetimeFigureOut">
              <a:rPr lang="ru-RU" smtClean="0"/>
              <a:pPr/>
              <a:t>03.02.2013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B1F3749-2D01-4FC3-A822-3E616225D4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260648"/>
            <a:ext cx="82153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 smtClean="0">
              <a:latin typeface="Calibri" pitchFamily="34" charset="0"/>
            </a:endParaRPr>
          </a:p>
          <a:p>
            <a:pPr algn="ctr"/>
            <a:endParaRPr lang="ru-RU" sz="2400" dirty="0" smtClean="0"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71604" y="1500174"/>
            <a:ext cx="6776727" cy="23083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ОСНОВЫ</a:t>
            </a:r>
            <a:endParaRPr lang="ru-RU" sz="7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 ЦВЕТОВЕДЕНИЯ</a:t>
            </a:r>
            <a:endParaRPr lang="ru-RU" sz="7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28860" y="428604"/>
            <a:ext cx="471487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ТРИ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4" y="5357826"/>
            <a:ext cx="67151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ru-RU" sz="54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ОСНОВНЫХ  </a:t>
            </a:r>
            <a:r>
              <a:rPr lang="ru-RU" sz="5400" b="1" dirty="0" smtClean="0">
                <a:ln w="11430"/>
                <a:solidFill>
                  <a:srgbClr val="DA1F28">
                    <a:lumMod val="50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alibri" pitchFamily="34" charset="0"/>
              </a:rPr>
              <a:t>ЦВЕТА</a:t>
            </a:r>
          </a:p>
          <a:p>
            <a:pPr algn="ctr"/>
            <a:endParaRPr lang="ru-RU" sz="5400" b="1" cap="none" spc="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1027" name="Picture 3" descr="C:\Documents and Settings\User\Рабочий стол\фон слайда\КИСТИ И КРАСКИ\1247343796_hbyl_002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1857364"/>
            <a:ext cx="4000500" cy="29432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6572264" y="1714488"/>
            <a:ext cx="2286016" cy="2214578"/>
            <a:chOff x="4014" y="3294"/>
            <a:chExt cx="998" cy="363"/>
          </a:xfrm>
        </p:grpSpPr>
        <p:sp>
          <p:nvSpPr>
            <p:cNvPr id="5" name="Oval 20"/>
            <p:cNvSpPr>
              <a:spLocks noChangeArrowheads="1"/>
            </p:cNvSpPr>
            <p:nvPr/>
          </p:nvSpPr>
          <p:spPr bwMode="auto">
            <a:xfrm>
              <a:off x="4014" y="3294"/>
              <a:ext cx="998" cy="3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" name="Freeform 31"/>
            <p:cNvSpPr>
              <a:spLocks/>
            </p:cNvSpPr>
            <p:nvPr/>
          </p:nvSpPr>
          <p:spPr bwMode="auto">
            <a:xfrm>
              <a:off x="4105" y="3339"/>
              <a:ext cx="213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FF7C8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" name="Group 30"/>
          <p:cNvGrpSpPr>
            <a:grpSpLocks/>
          </p:cNvGrpSpPr>
          <p:nvPr/>
        </p:nvGrpSpPr>
        <p:grpSpPr bwMode="auto">
          <a:xfrm>
            <a:off x="3929058" y="1714488"/>
            <a:ext cx="2357454" cy="2214578"/>
            <a:chOff x="2338" y="3379"/>
            <a:chExt cx="510" cy="300"/>
          </a:xfrm>
        </p:grpSpPr>
        <p:sp>
          <p:nvSpPr>
            <p:cNvPr id="8" name="Oval 19"/>
            <p:cNvSpPr>
              <a:spLocks noChangeArrowheads="1"/>
            </p:cNvSpPr>
            <p:nvPr/>
          </p:nvSpPr>
          <p:spPr bwMode="auto">
            <a:xfrm>
              <a:off x="2338" y="3379"/>
              <a:ext cx="510" cy="300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Freeform 29"/>
            <p:cNvSpPr>
              <a:spLocks/>
            </p:cNvSpPr>
            <p:nvPr/>
          </p:nvSpPr>
          <p:spPr bwMode="auto">
            <a:xfrm>
              <a:off x="2427" y="3399"/>
              <a:ext cx="98" cy="23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FFFFCC">
                <a:alpha val="85881"/>
              </a:srgbClr>
            </a:solidFill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" name="Group 28"/>
          <p:cNvGrpSpPr>
            <a:grpSpLocks/>
          </p:cNvGrpSpPr>
          <p:nvPr/>
        </p:nvGrpSpPr>
        <p:grpSpPr bwMode="auto">
          <a:xfrm>
            <a:off x="1214414" y="1714488"/>
            <a:ext cx="2286016" cy="2214578"/>
            <a:chOff x="385" y="3339"/>
            <a:chExt cx="998" cy="363"/>
          </a:xfrm>
        </p:grpSpPr>
        <p:sp>
          <p:nvSpPr>
            <p:cNvPr id="11" name="Oval 18"/>
            <p:cNvSpPr>
              <a:spLocks noChangeArrowheads="1"/>
            </p:cNvSpPr>
            <p:nvPr/>
          </p:nvSpPr>
          <p:spPr bwMode="auto">
            <a:xfrm>
              <a:off x="385" y="3339"/>
              <a:ext cx="998" cy="363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2" name="Freeform 24"/>
            <p:cNvSpPr>
              <a:spLocks/>
            </p:cNvSpPr>
            <p:nvPr/>
          </p:nvSpPr>
          <p:spPr bwMode="auto">
            <a:xfrm>
              <a:off x="474" y="3378"/>
              <a:ext cx="267" cy="195"/>
            </a:xfrm>
            <a:custGeom>
              <a:avLst/>
              <a:gdLst>
                <a:gd name="T0" fmla="*/ 149 w 213"/>
                <a:gd name="T1" fmla="*/ 27 h 235"/>
                <a:gd name="T2" fmla="*/ 89 w 213"/>
                <a:gd name="T3" fmla="*/ 55 h 235"/>
                <a:gd name="T4" fmla="*/ 45 w 213"/>
                <a:gd name="T5" fmla="*/ 95 h 235"/>
                <a:gd name="T6" fmla="*/ 5 w 213"/>
                <a:gd name="T7" fmla="*/ 147 h 235"/>
                <a:gd name="T8" fmla="*/ 16 w 213"/>
                <a:gd name="T9" fmla="*/ 125 h 235"/>
                <a:gd name="T10" fmla="*/ 35 w 213"/>
                <a:gd name="T11" fmla="*/ 207 h 235"/>
                <a:gd name="T12" fmla="*/ 90 w 213"/>
                <a:gd name="T13" fmla="*/ 225 h 235"/>
                <a:gd name="T14" fmla="*/ 153 w 213"/>
                <a:gd name="T15" fmla="*/ 235 h 235"/>
                <a:gd name="T16" fmla="*/ 165 w 213"/>
                <a:gd name="T17" fmla="*/ 203 h 235"/>
                <a:gd name="T18" fmla="*/ 149 w 213"/>
                <a:gd name="T19" fmla="*/ 155 h 235"/>
                <a:gd name="T20" fmla="*/ 177 w 213"/>
                <a:gd name="T21" fmla="*/ 91 h 235"/>
                <a:gd name="T22" fmla="*/ 201 w 213"/>
                <a:gd name="T23" fmla="*/ 47 h 235"/>
                <a:gd name="T24" fmla="*/ 213 w 213"/>
                <a:gd name="T25" fmla="*/ 11 h 235"/>
                <a:gd name="T26" fmla="*/ 149 w 213"/>
                <a:gd name="T27" fmla="*/ 27 h 23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13"/>
                <a:gd name="T43" fmla="*/ 0 h 235"/>
                <a:gd name="T44" fmla="*/ 213 w 213"/>
                <a:gd name="T45" fmla="*/ 235 h 23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13" h="235">
                  <a:moveTo>
                    <a:pt x="149" y="27"/>
                  </a:moveTo>
                  <a:cubicBezTo>
                    <a:pt x="124" y="33"/>
                    <a:pt x="106" y="44"/>
                    <a:pt x="89" y="55"/>
                  </a:cubicBezTo>
                  <a:cubicBezTo>
                    <a:pt x="75" y="68"/>
                    <a:pt x="57" y="80"/>
                    <a:pt x="45" y="95"/>
                  </a:cubicBezTo>
                  <a:cubicBezTo>
                    <a:pt x="33" y="106"/>
                    <a:pt x="10" y="142"/>
                    <a:pt x="5" y="147"/>
                  </a:cubicBezTo>
                  <a:cubicBezTo>
                    <a:pt x="0" y="152"/>
                    <a:pt x="11" y="115"/>
                    <a:pt x="16" y="125"/>
                  </a:cubicBezTo>
                  <a:cubicBezTo>
                    <a:pt x="7" y="153"/>
                    <a:pt x="1" y="190"/>
                    <a:pt x="35" y="207"/>
                  </a:cubicBezTo>
                  <a:cubicBezTo>
                    <a:pt x="52" y="215"/>
                    <a:pt x="72" y="219"/>
                    <a:pt x="90" y="225"/>
                  </a:cubicBezTo>
                  <a:cubicBezTo>
                    <a:pt x="99" y="228"/>
                    <a:pt x="153" y="235"/>
                    <a:pt x="153" y="235"/>
                  </a:cubicBezTo>
                  <a:cubicBezTo>
                    <a:pt x="162" y="230"/>
                    <a:pt x="166" y="216"/>
                    <a:pt x="165" y="203"/>
                  </a:cubicBezTo>
                  <a:cubicBezTo>
                    <a:pt x="164" y="190"/>
                    <a:pt x="147" y="174"/>
                    <a:pt x="149" y="155"/>
                  </a:cubicBezTo>
                  <a:cubicBezTo>
                    <a:pt x="151" y="136"/>
                    <a:pt x="168" y="109"/>
                    <a:pt x="177" y="91"/>
                  </a:cubicBezTo>
                  <a:cubicBezTo>
                    <a:pt x="186" y="73"/>
                    <a:pt x="195" y="60"/>
                    <a:pt x="201" y="47"/>
                  </a:cubicBezTo>
                  <a:cubicBezTo>
                    <a:pt x="207" y="34"/>
                    <a:pt x="197" y="11"/>
                    <a:pt x="213" y="11"/>
                  </a:cubicBezTo>
                  <a:cubicBezTo>
                    <a:pt x="208" y="0"/>
                    <a:pt x="162" y="24"/>
                    <a:pt x="149" y="27"/>
                  </a:cubicBezTo>
                  <a:close/>
                </a:path>
              </a:pathLst>
            </a:custGeom>
            <a:solidFill>
              <a:srgbClr val="3399FF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715140" y="2571744"/>
            <a:ext cx="19511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50800" dir="5400000" algn="ctr" rotWithShape="0">
                    <a:schemeClr val="accent3">
                      <a:lumMod val="20000"/>
                      <a:lumOff val="80000"/>
                    </a:schemeClr>
                  </a:outerShdw>
                </a:effectLst>
                <a:latin typeface="Calibri" pitchFamily="34" charset="0"/>
              </a:rPr>
              <a:t>Красный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outerShdw blurRad="50800" dist="50800" dir="5400000" algn="ctr" rotWithShape="0">
                  <a:schemeClr val="accent3">
                    <a:lumMod val="20000"/>
                    <a:lumOff val="80000"/>
                  </a:schemeClr>
                </a:outerShdw>
              </a:effectLst>
              <a:latin typeface="Calibri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14810" y="2571744"/>
            <a:ext cx="17947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F6D02E"/>
                </a:solidFill>
                <a:effectLst>
                  <a:outerShdw blurRad="50800" dist="50800" dir="5400000" algn="ctr" rotWithShape="0">
                    <a:schemeClr val="accent3">
                      <a:lumMod val="50000"/>
                    </a:schemeClr>
                  </a:outerShdw>
                </a:effectLst>
                <a:latin typeface="Calibri" pitchFamily="34" charset="0"/>
              </a:rPr>
              <a:t>Желтый</a:t>
            </a:r>
            <a:endParaRPr lang="ru-RU" sz="3600" b="1" dirty="0">
              <a:solidFill>
                <a:srgbClr val="F6D02E"/>
              </a:solidFill>
              <a:effectLst>
                <a:outerShdw blurRad="50800" dist="50800" dir="5400000" algn="ctr" rotWithShape="0">
                  <a:schemeClr val="accent3">
                    <a:lumMod val="50000"/>
                  </a:schemeClr>
                </a:outerShdw>
              </a:effectLst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728" y="2643182"/>
            <a:ext cx="2021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cmpd="sng"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3622C8"/>
                </a:solidFill>
                <a:effectLst>
                  <a:outerShdw blurRad="50800" dist="50800" dir="5400000" algn="ctr" rotWithShape="0">
                    <a:schemeClr val="bg1">
                      <a:lumMod val="95000"/>
                    </a:schemeClr>
                  </a:outerShdw>
                </a:effectLst>
                <a:latin typeface="Calibri" pitchFamily="34" charset="0"/>
                <a:cs typeface="Arial" pitchFamily="34" charset="0"/>
              </a:rPr>
              <a:t>Синий</a:t>
            </a:r>
            <a:endParaRPr lang="ru-RU" sz="3600" b="1" dirty="0">
              <a:ln cmpd="sng">
                <a:solidFill>
                  <a:schemeClr val="accent2">
                    <a:lumMod val="75000"/>
                  </a:schemeClr>
                </a:solidFill>
              </a:ln>
              <a:solidFill>
                <a:srgbClr val="3622C8"/>
              </a:solidFill>
              <a:effectLst>
                <a:outerShdw blurRad="50800" dist="50800" dir="5400000" algn="ctr" rotWithShape="0">
                  <a:schemeClr val="bg1">
                    <a:lumMod val="95000"/>
                  </a:schemeClr>
                </a:outerShdw>
              </a:effectLst>
              <a:latin typeface="Calibri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1472" y="214290"/>
            <a:ext cx="8572528" cy="76944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 contourW="12700">
              <a:extrusionClr>
                <a:schemeClr val="accent2">
                  <a:lumMod val="50000"/>
                </a:schemeClr>
              </a:extrusionClr>
              <a:contourClr>
                <a:schemeClr val="accent2">
                  <a:lumMod val="50000"/>
                </a:schemeClr>
              </a:contourClr>
            </a:sp3d>
          </a:bodyPr>
          <a:lstStyle/>
          <a:p>
            <a:pPr algn="ctr"/>
            <a:r>
              <a:rPr lang="ru-RU" sz="4400" b="1" kern="10" dirty="0" smtClean="0">
                <a:ln w="9525" cmpd="sng">
                  <a:noFill/>
                  <a:round/>
                  <a:headEnd/>
                  <a:tailEnd/>
                </a:ln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ОСНОВНЫМИ  ЦВЕТАМИ</a:t>
            </a:r>
            <a:endParaRPr lang="ru-RU" sz="4400" b="1" kern="10" dirty="0">
              <a:ln w="9525" cmpd="sng">
                <a:noFill/>
                <a:round/>
                <a:headEnd/>
                <a:tailEnd/>
              </a:ln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071538" y="4000504"/>
            <a:ext cx="7572428" cy="255454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 contourW="12700">
              <a:extrusionClr>
                <a:schemeClr val="accent2">
                  <a:lumMod val="50000"/>
                </a:schemeClr>
              </a:extrusionClr>
              <a:contourClr>
                <a:schemeClr val="accent2">
                  <a:lumMod val="50000"/>
                </a:schemeClr>
              </a:contourClr>
            </a:sp3d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 прочие цвета называются составными, ибо получаются в результате смешения основных цветов</a:t>
            </a:r>
            <a:endParaRPr lang="ru-RU" sz="4000" b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714356"/>
            <a:ext cx="75724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720000" algn="ctr" rotWithShape="0">
                    <a:prstClr val="white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или первичными,  являются: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286116" y="357166"/>
            <a:ext cx="3571900" cy="3286148"/>
          </a:xfrm>
          <a:prstGeom prst="ellipse">
            <a:avLst/>
          </a:prstGeom>
          <a:solidFill>
            <a:srgbClr val="F62F00">
              <a:alpha val="93000"/>
            </a:srgbClr>
          </a:solidFill>
          <a:ln>
            <a:noFill/>
          </a:ln>
          <a:effectLst>
            <a:innerShdw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5357818" y="3214686"/>
            <a:ext cx="3500462" cy="3214710"/>
          </a:xfrm>
          <a:prstGeom prst="ellipse">
            <a:avLst/>
          </a:prstGeom>
          <a:solidFill>
            <a:srgbClr val="1952A7">
              <a:alpha val="90000"/>
            </a:srgbClr>
          </a:solidFill>
          <a:ln>
            <a:noFill/>
          </a:ln>
          <a:effectLst>
            <a:innerShdw dir="1602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1142976" y="3214686"/>
            <a:ext cx="3500462" cy="3286148"/>
          </a:xfrm>
          <a:prstGeom prst="ellipse">
            <a:avLst/>
          </a:prstGeom>
          <a:solidFill>
            <a:srgbClr val="FCEB14">
              <a:alpha val="70000"/>
            </a:srgbClr>
          </a:solidFill>
          <a:ln>
            <a:noFill/>
          </a:ln>
          <a:effectLst>
            <a:innerShdw dir="1674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5087E-6 L 0.08125 -0.08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-4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81503E-6 L 0.00052 0.0876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46821E-6 L -0.08038 -0.087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00" y="642918"/>
            <a:ext cx="78581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Три основных цвета расположены в треугольнике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Дуга 7"/>
          <p:cNvSpPr/>
          <p:nvPr/>
        </p:nvSpPr>
        <p:spPr>
          <a:xfrm rot="2328391" flipH="1">
            <a:off x="3264965" y="2387434"/>
            <a:ext cx="3091993" cy="3506807"/>
          </a:xfrm>
          <a:prstGeom prst="arc">
            <a:avLst>
              <a:gd name="adj1" fmla="val 17823490"/>
              <a:gd name="adj2" fmla="val 4811595"/>
            </a:avLst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Дуга 8"/>
          <p:cNvSpPr/>
          <p:nvPr/>
        </p:nvSpPr>
        <p:spPr>
          <a:xfrm rot="8768483" flipH="1">
            <a:off x="4026693" y="2392638"/>
            <a:ext cx="3009505" cy="3574509"/>
          </a:xfrm>
          <a:prstGeom prst="arc">
            <a:avLst>
              <a:gd name="adj1" fmla="val 16784050"/>
              <a:gd name="adj2" fmla="val 4155145"/>
            </a:avLst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6200000" flipH="1">
            <a:off x="3643306" y="2928934"/>
            <a:ext cx="3071834" cy="3643338"/>
          </a:xfrm>
          <a:prstGeom prst="arc">
            <a:avLst>
              <a:gd name="adj1" fmla="val 17541107"/>
              <a:gd name="adj2" fmla="val 413390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2931631" y="3140543"/>
            <a:ext cx="2852111" cy="1714513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V="1">
            <a:off x="4483489" y="3160320"/>
            <a:ext cx="2847541" cy="1670388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00430" y="5429264"/>
            <a:ext cx="3286148" cy="1588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rot="5400000" flipH="1" flipV="1">
            <a:off x="3911033" y="4375719"/>
            <a:ext cx="637533" cy="1030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1" idx="2"/>
          </p:cNvCxnSpPr>
          <p:nvPr/>
        </p:nvCxnSpPr>
        <p:spPr>
          <a:xfrm rot="16200000" flipV="1">
            <a:off x="6045015" y="4599191"/>
            <a:ext cx="603492" cy="9777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5400000">
            <a:off x="4679951" y="3321049"/>
            <a:ext cx="9279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3000364" y="4714884"/>
            <a:ext cx="914400" cy="914400"/>
          </a:xfrm>
          <a:prstGeom prst="ellipse">
            <a:avLst/>
          </a:prstGeom>
          <a:solidFill>
            <a:srgbClr val="177DD9"/>
          </a:solidFill>
          <a:effectLst>
            <a:innerShdw blurRad="330200" dist="203200" dir="1350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6286512" y="4786322"/>
            <a:ext cx="914400" cy="914400"/>
          </a:xfrm>
          <a:prstGeom prst="ellipse">
            <a:avLst/>
          </a:prstGeom>
          <a:solidFill>
            <a:srgbClr val="F4EE00"/>
          </a:solidFill>
          <a:effectLst>
            <a:innerShdw blurRad="330200" dist="228600" dir="13020000">
              <a:schemeClr val="bg1">
                <a:alpha val="99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643438" y="2143116"/>
            <a:ext cx="914400" cy="914400"/>
          </a:xfrm>
          <a:prstGeom prst="ellipse">
            <a:avLst/>
          </a:prstGeom>
          <a:solidFill>
            <a:srgbClr val="FF0000"/>
          </a:solidFill>
          <a:effectLst>
            <a:innerShdw blurRad="304800" dist="190500" dir="11100000">
              <a:schemeClr val="bg1">
                <a:alpha val="93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786314" y="4000504"/>
            <a:ext cx="714380" cy="70008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 animBg="1"/>
      <p:bldP spid="11" grpId="0" animBg="1"/>
      <p:bldP spid="6" grpId="0" animBg="1"/>
      <p:bldP spid="5" grpId="0" animBg="1"/>
      <p:bldP spid="4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Дуга 7"/>
          <p:cNvSpPr/>
          <p:nvPr/>
        </p:nvSpPr>
        <p:spPr>
          <a:xfrm rot="2328391" flipH="1">
            <a:off x="2875785" y="1685758"/>
            <a:ext cx="2951471" cy="3461722"/>
          </a:xfrm>
          <a:prstGeom prst="arc">
            <a:avLst>
              <a:gd name="adj1" fmla="val 17895573"/>
              <a:gd name="adj2" fmla="val 4811595"/>
            </a:avLst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8768483" flipH="1">
            <a:off x="3579625" y="1705580"/>
            <a:ext cx="2812762" cy="3448429"/>
          </a:xfrm>
          <a:prstGeom prst="arc">
            <a:avLst>
              <a:gd name="adj1" fmla="val 16784050"/>
              <a:gd name="adj2" fmla="val 4516541"/>
            </a:avLst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6200000" flipH="1">
            <a:off x="3071802" y="2000240"/>
            <a:ext cx="3071834" cy="3643338"/>
          </a:xfrm>
          <a:prstGeom prst="arc">
            <a:avLst>
              <a:gd name="adj1" fmla="val 17541107"/>
              <a:gd name="adj2" fmla="val 4133903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2360126" y="2354726"/>
            <a:ext cx="2780675" cy="1500199"/>
          </a:xfrm>
          <a:prstGeom prst="line">
            <a:avLst/>
          </a:prstGeom>
          <a:ln w="50800">
            <a:solidFill>
              <a:srgbClr val="A9831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V="1">
            <a:off x="4000496" y="2214554"/>
            <a:ext cx="2786082" cy="1785950"/>
          </a:xfrm>
          <a:prstGeom prst="line">
            <a:avLst/>
          </a:prstGeom>
          <a:ln w="50800">
            <a:solidFill>
              <a:srgbClr val="CC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8" idx="2"/>
          </p:cNvCxnSpPr>
          <p:nvPr/>
        </p:nvCxnSpPr>
        <p:spPr>
          <a:xfrm rot="5400000" flipH="1" flipV="1">
            <a:off x="4681842" y="2878664"/>
            <a:ext cx="54202" cy="3298014"/>
          </a:xfrm>
          <a:prstGeom prst="line">
            <a:avLst/>
          </a:prstGeom>
          <a:ln w="50800">
            <a:solidFill>
              <a:srgbClr val="CC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V="1">
            <a:off x="3071802" y="3857628"/>
            <a:ext cx="1071570" cy="642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11" idx="2"/>
          </p:cNvCxnSpPr>
          <p:nvPr/>
        </p:nvCxnSpPr>
        <p:spPr>
          <a:xfrm rot="16200000" flipV="1">
            <a:off x="5473511" y="3670497"/>
            <a:ext cx="603492" cy="9777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rot="16200000" flipH="1">
            <a:off x="4042187" y="2387177"/>
            <a:ext cx="1071570" cy="119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2428860" y="4143380"/>
            <a:ext cx="914400" cy="914400"/>
          </a:xfrm>
          <a:prstGeom prst="ellipse">
            <a:avLst/>
          </a:prstGeom>
          <a:solidFill>
            <a:srgbClr val="1E4DD0"/>
          </a:solidFill>
          <a:effectLst>
            <a:innerShdw blurRad="190500" dist="50800" dir="702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929322" y="4000504"/>
            <a:ext cx="914400" cy="914400"/>
          </a:xfrm>
          <a:prstGeom prst="ellipse">
            <a:avLst/>
          </a:prstGeom>
          <a:solidFill>
            <a:srgbClr val="FFFF00"/>
          </a:solidFill>
          <a:effectLst>
            <a:innerShdw blurRad="190500" dist="139700" dir="4380000">
              <a:schemeClr val="bg1">
                <a:alpha val="99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071934" y="1214422"/>
            <a:ext cx="914400" cy="914400"/>
          </a:xfrm>
          <a:prstGeom prst="ellipse">
            <a:avLst/>
          </a:prstGeom>
          <a:solidFill>
            <a:srgbClr val="FF0000"/>
          </a:solidFill>
          <a:effectLst>
            <a:innerShdw blurRad="304800" dist="139700" dir="5280000">
              <a:schemeClr val="bg1">
                <a:alpha val="97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14810" y="3143248"/>
            <a:ext cx="714380" cy="70008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214414" y="214290"/>
            <a:ext cx="71438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chilly" dir="t"/>
            </a:scene3d>
            <a:sp3d extrusionH="57150" contourW="12700">
              <a:extrusionClr>
                <a:schemeClr val="accent2">
                  <a:lumMod val="50000"/>
                </a:schemeClr>
              </a:extrusionClr>
              <a:contourClr>
                <a:schemeClr val="accent2">
                  <a:lumMod val="50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8415" cmpd="sng">
                  <a:noFill/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На его сторонах построены треугольники составных цветов</a:t>
            </a:r>
            <a:endParaRPr lang="ru-RU" sz="2800" b="1" dirty="0">
              <a:ln w="18415" cmpd="sng">
                <a:noFill/>
                <a:prstDash val="solid"/>
              </a:ln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4036215" y="3250405"/>
            <a:ext cx="2714644" cy="1500198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6200000" flipH="1">
            <a:off x="2571736" y="3214686"/>
            <a:ext cx="2643206" cy="1643074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3000364" y="2571744"/>
            <a:ext cx="3214710" cy="71438"/>
          </a:xfrm>
          <a:prstGeom prst="line">
            <a:avLst/>
          </a:prstGeom>
          <a:ln w="50800">
            <a:solidFill>
              <a:schemeClr val="bg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5786446" y="2143116"/>
            <a:ext cx="914400" cy="914400"/>
          </a:xfrm>
          <a:prstGeom prst="ellipse">
            <a:avLst/>
          </a:prstGeom>
          <a:solidFill>
            <a:srgbClr val="F99107"/>
          </a:solidFill>
          <a:effectLst>
            <a:innerShdw blurRad="266700" dist="50800" dir="588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214810" y="4929198"/>
            <a:ext cx="914400" cy="914400"/>
          </a:xfrm>
          <a:prstGeom prst="ellipse">
            <a:avLst/>
          </a:prstGeom>
          <a:solidFill>
            <a:srgbClr val="336426"/>
          </a:solidFill>
          <a:effectLst>
            <a:innerShdw blurRad="165100" dist="50800" dir="360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500298" y="2143116"/>
            <a:ext cx="914400" cy="914400"/>
          </a:xfrm>
          <a:prstGeom prst="ellipse">
            <a:avLst/>
          </a:prstGeom>
          <a:solidFill>
            <a:srgbClr val="5836D6"/>
          </a:solidFill>
          <a:effectLst>
            <a:innerShdw blurRad="228600" dist="50800" dir="270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143240" y="1428736"/>
            <a:ext cx="914400" cy="914400"/>
          </a:xfrm>
          <a:prstGeom prst="ellipse">
            <a:avLst/>
          </a:prstGeom>
          <a:solidFill>
            <a:srgbClr val="6E2F9D"/>
          </a:solidFill>
          <a:effectLst>
            <a:innerShdw blurRad="177800" dist="63500" dir="4080000">
              <a:schemeClr val="bg1">
                <a:alpha val="95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5000628" y="1428736"/>
            <a:ext cx="914400" cy="914400"/>
          </a:xfrm>
          <a:prstGeom prst="ellipse">
            <a:avLst/>
          </a:prstGeom>
          <a:solidFill>
            <a:schemeClr val="accent2">
              <a:lumMod val="75000"/>
            </a:schemeClr>
          </a:solidFill>
          <a:effectLst>
            <a:innerShdw blurRad="190500" dist="76200" dir="534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2214546" y="3143248"/>
            <a:ext cx="914400" cy="914400"/>
          </a:xfrm>
          <a:prstGeom prst="ellipse">
            <a:avLst/>
          </a:prstGeom>
          <a:solidFill>
            <a:srgbClr val="3622C8"/>
          </a:solidFill>
          <a:effectLst>
            <a:innerShdw blurRad="228600" dist="50800" dir="282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6215074" y="3071810"/>
            <a:ext cx="914400" cy="914400"/>
          </a:xfrm>
          <a:prstGeom prst="ellipse">
            <a:avLst/>
          </a:prstGeom>
          <a:solidFill>
            <a:srgbClr val="FFC000"/>
          </a:solidFill>
          <a:effectLst>
            <a:innerShdw blurRad="177800" dist="76200" dir="558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5214942" y="4714884"/>
            <a:ext cx="914400" cy="914400"/>
          </a:xfrm>
          <a:prstGeom prst="ellipse">
            <a:avLst/>
          </a:prstGeom>
          <a:solidFill>
            <a:srgbClr val="92D050"/>
          </a:solidFill>
          <a:effectLst>
            <a:innerShdw blurRad="215900" dist="50800" dir="618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143240" y="4786322"/>
            <a:ext cx="914400" cy="914400"/>
          </a:xfrm>
          <a:prstGeom prst="ellipse">
            <a:avLst/>
          </a:prstGeom>
          <a:solidFill>
            <a:srgbClr val="006666"/>
          </a:solidFill>
          <a:effectLst>
            <a:innerShdw blurRad="190500" dist="50800" dir="5760000">
              <a:schemeClr val="bg1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TextBox 41"/>
          <p:cNvSpPr txBox="1"/>
          <p:nvPr/>
        </p:nvSpPr>
        <p:spPr>
          <a:xfrm>
            <a:off x="1285852" y="5786454"/>
            <a:ext cx="71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Цвета, расположенные рядом, называются родственными или близкими 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18" grpId="0" animBg="1"/>
      <p:bldP spid="32" grpId="0" animBg="1"/>
      <p:bldP spid="33" grpId="0" animBg="1"/>
      <p:bldP spid="35" grpId="0" animBg="1"/>
      <p:bldP spid="37" grpId="0" animBg="1"/>
      <p:bldP spid="39" grpId="0" animBg="1"/>
      <p:bldP spid="40" grpId="0" animBg="1"/>
      <p:bldP spid="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71604" y="4857760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Н.Л. </a:t>
            </a:r>
            <a:r>
              <a:rPr lang="ru-RU" dirty="0" err="1" smtClean="0">
                <a:latin typeface="Calibri" pitchFamily="34" charset="0"/>
              </a:rPr>
              <a:t>Неменская</a:t>
            </a:r>
            <a:r>
              <a:rPr lang="ru-RU" dirty="0" smtClean="0">
                <a:latin typeface="Calibri" pitchFamily="34" charset="0"/>
              </a:rPr>
              <a:t> Изобразительное искусство. Искусство в жизни человека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1670" y="500042"/>
            <a:ext cx="49079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Calibri" pitchFamily="34" charset="0"/>
                <a:cs typeface="Times New Roman" pitchFamily="18" charset="0"/>
              </a:rPr>
              <a:t>Используемые источники:</a:t>
            </a:r>
            <a:endParaRPr lang="ru-RU" sz="32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71604" y="2786058"/>
            <a:ext cx="5572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http://firs-art.livejournal.com/5101.html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71604" y="1643050"/>
            <a:ext cx="66437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http://draw.demiart.ru/2007/01/08/tsvetovedenie/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71604" y="2214554"/>
            <a:ext cx="635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http://draw.demiart.ru/category/cveta-i-kraski</a:t>
            </a:r>
            <a:r>
              <a:rPr lang="en-US" dirty="0" smtClean="0"/>
              <a:t>/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3357562"/>
            <a:ext cx="64294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libri" pitchFamily="34" charset="0"/>
              </a:rPr>
              <a:t>http://www.artprojekt.ru/school/painting/001.html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00166" y="4071942"/>
            <a:ext cx="678664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Ткаченко Е.И. Таинственный мир цвета. – М.: Юный художник,1999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85786" y="928670"/>
            <a:ext cx="835821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</a:rPr>
              <a:t>ПРИРОДА ЦВЕТА</a:t>
            </a:r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2214554"/>
            <a:ext cx="53573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latin typeface="Calibri" pitchFamily="34" charset="0"/>
              </a:rPr>
              <a:t>5 ОСНОВНЫХ ЦЕЛЕЙ И ЗАДАЧ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42976" y="2857496"/>
            <a:ext cx="77152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познакомиться с научным исследованием </a:t>
            </a:r>
          </a:p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   И. Ньютона о цвете;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дать понятие о спектральном круге;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запомнить три основных цвета и их свойства;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указать на роль цвета в жизни человека;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 развить интерес к новым познаниям о цвете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14678" y="285728"/>
            <a:ext cx="26432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alibri" pitchFamily="34" charset="0"/>
              </a:rPr>
              <a:t>ЦВЕТ</a:t>
            </a:r>
            <a:endParaRPr lang="ru-RU" sz="6000" dirty="0">
              <a:latin typeface="Calibri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1472" y="1214422"/>
            <a:ext cx="80248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dirty="0" smtClean="0">
                <a:solidFill>
                  <a:srgbClr val="DA1F28">
                    <a:lumMod val="50000"/>
                  </a:srgbClr>
                </a:solidFill>
              </a:rPr>
              <a:t>- </a:t>
            </a:r>
            <a:r>
              <a:rPr lang="ru-RU" sz="4400" dirty="0" smtClean="0">
                <a:solidFill>
                  <a:srgbClr val="DA1F28">
                    <a:lumMod val="50000"/>
                  </a:srgbClr>
                </a:solidFill>
                <a:latin typeface="Calibri" pitchFamily="34" charset="0"/>
              </a:rPr>
              <a:t>Это дар самой природы</a:t>
            </a:r>
            <a:endParaRPr lang="ru-RU" sz="4400" dirty="0" smtClean="0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1030" name="Picture 6" descr="D:\Мои рисунки\Рисунок4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8" name="Picture 4" descr="D:\Мои рисунки\Рисунок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66416" cy="6950917"/>
          </a:xfrm>
          <a:prstGeom prst="rect">
            <a:avLst/>
          </a:prstGeom>
          <a:noFill/>
        </p:spPr>
      </p:pic>
      <p:pic>
        <p:nvPicPr>
          <p:cNvPr id="1027" name="Picture 3" descr="D:\Мои рисунки\Рисунок3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" y="-1"/>
            <a:ext cx="9144000" cy="6940725"/>
          </a:xfrm>
          <a:prstGeom prst="rect">
            <a:avLst/>
          </a:prstGeom>
          <a:noFill/>
        </p:spPr>
      </p:pic>
      <p:pic>
        <p:nvPicPr>
          <p:cNvPr id="1026" name="Picture 2" descr="D:\Мои рисунки\Рисунок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7072290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 advTm="43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3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3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3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рисунки\Рисунок4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0700"/>
          </a:xfrm>
          <a:prstGeom prst="rect">
            <a:avLst/>
          </a:prstGeom>
          <a:noFill/>
        </p:spPr>
      </p:pic>
      <p:pic>
        <p:nvPicPr>
          <p:cNvPr id="2051" name="Picture 3" descr="D:\Мои рисунки\Рисунок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23568" y="0"/>
            <a:ext cx="9267568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187624" y="1556792"/>
            <a:ext cx="700092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Calibri" pitchFamily="34" charset="0"/>
              </a:rPr>
              <a:t>Что было бы, если бы из нашей жизни исчез</a:t>
            </a:r>
          </a:p>
          <a:p>
            <a:pPr algn="ctr"/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3068960"/>
            <a:ext cx="285752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kern="10" dirty="0" smtClean="0">
                <a:ln w="12700">
                  <a:solidFill>
                    <a:schemeClr val="accent6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50800" dist="88900" dir="5400000" algn="ctr" rotWithShape="0">
                    <a:schemeClr val="bg1"/>
                  </a:outerShdw>
                </a:effectLst>
                <a:latin typeface="Calibri" pitchFamily="34" charset="0"/>
              </a:rPr>
              <a:t>ЦВЕТ?</a:t>
            </a:r>
            <a:endParaRPr lang="ru-RU" sz="4400" dirty="0">
              <a:ln w="12700">
                <a:solidFill>
                  <a:schemeClr val="accent6">
                    <a:lumMod val="60000"/>
                    <a:lumOff val="40000"/>
                  </a:schemeClr>
                </a:solidFill>
                <a:round/>
                <a:headEnd/>
                <a:tailEnd/>
              </a:ln>
              <a:effectLst>
                <a:outerShdw blurRad="50800" dist="88900" dir="5400000" algn="ctr" rotWithShape="0">
                  <a:schemeClr val="bg1"/>
                </a:outerShdw>
              </a:effectLst>
              <a:latin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3717032"/>
            <a:ext cx="571504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92D050"/>
                </a:solidFill>
                <a:effectLst>
                  <a:outerShdw blurRad="50800" dist="50800" dir="5400000" algn="ctr" rotWithShape="0">
                    <a:schemeClr val="accent4">
                      <a:lumMod val="75000"/>
                    </a:schemeClr>
                  </a:outerShdw>
                </a:effectLst>
                <a:latin typeface="Calibri" pitchFamily="34" charset="0"/>
              </a:rPr>
              <a:t>Без него жизнь была бы монотонной, а мир скучным и неинтересным</a:t>
            </a:r>
            <a:endParaRPr lang="ru-RU" sz="4400" b="1" dirty="0">
              <a:solidFill>
                <a:srgbClr val="92D050"/>
              </a:solidFill>
              <a:effectLst>
                <a:outerShdw blurRad="50800" dist="50800" dir="5400000" algn="ctr" rotWithShape="0">
                  <a:schemeClr val="accent4">
                    <a:lumMod val="75000"/>
                  </a:schemeClr>
                </a:outerShdw>
              </a:effectLst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0"/>
            <a:ext cx="5214974" cy="184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420" kern="10" dirty="0" smtClean="0">
                <a:ln w="12700">
                  <a:solidFill>
                    <a:schemeClr val="accent6">
                      <a:lumMod val="60000"/>
                      <a:lumOff val="40000"/>
                    </a:schemeClr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50800" dist="88900" dir="5400000" algn="ctr" rotWithShape="0">
                    <a:schemeClr val="bg2">
                      <a:lumMod val="75000"/>
                    </a:schemeClr>
                  </a:outerShdw>
                </a:effectLst>
                <a:latin typeface="Calibri" pitchFamily="34" charset="0"/>
              </a:rPr>
              <a:t>ЦВЕТ</a:t>
            </a:r>
            <a:endParaRPr lang="ru-RU" sz="11420" dirty="0">
              <a:effectLst>
                <a:outerShdw blurRad="50800" dist="88900" dir="5400000" algn="ctr" rotWithShape="0">
                  <a:schemeClr val="bg2">
                    <a:lumMod val="7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9" grpId="1"/>
      <p:bldP spid="10" grpId="0"/>
      <p:bldP spid="1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Мои рисунки\Леонардо\da_vinci4_small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5228" y="0"/>
            <a:ext cx="2538771" cy="2357430"/>
          </a:xfrm>
          <a:prstGeom prst="rect">
            <a:avLst/>
          </a:prstGeom>
          <a:noFill/>
        </p:spPr>
      </p:pic>
      <p:pic>
        <p:nvPicPr>
          <p:cNvPr id="16387" name="Picture 3" descr="D:\Мои рисунки\Микеланджело\michelangelo06_small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285992" cy="2285992"/>
          </a:xfrm>
          <a:prstGeom prst="rect">
            <a:avLst/>
          </a:prstGeom>
          <a:noFill/>
        </p:spPr>
      </p:pic>
      <p:pic>
        <p:nvPicPr>
          <p:cNvPr id="16388" name="Picture 4" descr="D:\Мои рисунки\Рафаэль\raffaello01_small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8409" y="0"/>
            <a:ext cx="2538771" cy="2357430"/>
          </a:xfrm>
          <a:prstGeom prst="rect">
            <a:avLst/>
          </a:prstGeom>
          <a:noFill/>
        </p:spPr>
      </p:pic>
      <p:pic>
        <p:nvPicPr>
          <p:cNvPr id="16389" name="Picture 5" descr="D:\Мои рисунки\Русский авангард\Рисунки интернет\image001-7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496" y="4495226"/>
            <a:ext cx="1928794" cy="2362774"/>
          </a:xfrm>
          <a:prstGeom prst="rect">
            <a:avLst/>
          </a:prstGeom>
          <a:noFill/>
        </p:spPr>
      </p:pic>
      <p:pic>
        <p:nvPicPr>
          <p:cNvPr id="16390" name="Picture 6" descr="D:\Мои рисунки\Русский авангард\Рисунки интернет\kuindgi91_small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278861"/>
            <a:ext cx="3000364" cy="1579139"/>
          </a:xfrm>
          <a:prstGeom prst="rect">
            <a:avLst/>
          </a:prstGeom>
          <a:noFill/>
        </p:spPr>
      </p:pic>
      <p:pic>
        <p:nvPicPr>
          <p:cNvPr id="16392" name="Picture 8" descr="D:\Мои рисунки\Русский авангард\Рисунки интернет\levitan93_small[1]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43702" y="5213066"/>
            <a:ext cx="2500298" cy="1644933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1142976" y="2357430"/>
            <a:ext cx="750095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Для того, чтобы создавать прекрасные и гармоничные вещи с цветовыми решениями, нужно научиться владеть цветом </a:t>
            </a:r>
            <a:endParaRPr lang="ru-RU" sz="32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Newton_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285728"/>
            <a:ext cx="3279004" cy="4286280"/>
          </a:xfrm>
          <a:prstGeom prst="rect">
            <a:avLst/>
          </a:prstGeom>
          <a:ln w="127000" cap="sq">
            <a:gradFill>
              <a:gsLst>
                <a:gs pos="0">
                  <a:srgbClr val="FBE4AE"/>
                </a:gs>
                <a:gs pos="13000">
                  <a:srgbClr val="BD922A"/>
                </a:gs>
                <a:gs pos="21001">
                  <a:srgbClr val="BD922A"/>
                </a:gs>
                <a:gs pos="63000">
                  <a:srgbClr val="FBE4AE"/>
                </a:gs>
                <a:gs pos="67000">
                  <a:srgbClr val="BD922A"/>
                </a:gs>
                <a:gs pos="69000">
                  <a:srgbClr val="835E17"/>
                </a:gs>
                <a:gs pos="82001">
                  <a:srgbClr val="A28949"/>
                </a:gs>
                <a:gs pos="100000">
                  <a:srgbClr val="FAE3B7"/>
                </a:gs>
              </a:gsLst>
              <a:lin ang="5400000" scaled="0"/>
            </a:gradFill>
            <a:miter lim="800000"/>
          </a:ln>
          <a:effectLst>
            <a:outerShdw blurRad="241300" dist="139700" dir="2700000" algn="tl" rotWithShape="0">
              <a:srgbClr val="000000">
                <a:alpha val="99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428728" y="357166"/>
            <a:ext cx="3429024" cy="646331"/>
          </a:xfrm>
          <a:prstGeom prst="rect">
            <a:avLst/>
          </a:prstGeom>
          <a:effectLst>
            <a:outerShdw blurRad="50800" dist="50800" dir="5400000" sx="96000" sy="96000" algn="ctr" rotWithShape="0">
              <a:srgbClr val="CCFFFF"/>
            </a:outerShdw>
          </a:effectLst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38100" h="38100"/>
              <a:bevelB w="38100" h="38100" prst="slope"/>
              <a:extrusionClr>
                <a:srgbClr val="97E5DE"/>
              </a:extrusionClr>
            </a:sp3d>
          </a:bodyPr>
          <a:lstStyle/>
          <a:p>
            <a:r>
              <a:rPr lang="ru-RU" sz="3600" dirty="0" smtClean="0">
                <a:ln>
                  <a:solidFill>
                    <a:schemeClr val="tx1">
                      <a:alpha val="70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50800" dir="8520000" algn="bl" rotWithShape="0">
                    <a:srgbClr val="CC9900"/>
                  </a:outerShdw>
                </a:effectLst>
                <a:latin typeface="Calibri" pitchFamily="34" charset="0"/>
              </a:rPr>
              <a:t>ИСААК  НЬЮТОН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57290" y="1285860"/>
            <a:ext cx="378621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Начало исследованиям, ставшим основой современной науки о цвете, положил Исаак Ньютон. Он первым выделил спектральные цвета – красный, оранжевый, жёлтый, зелёный, голубой, синий, фиолетовый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29322" y="4929198"/>
            <a:ext cx="2002471" cy="523220"/>
          </a:xfrm>
          <a:prstGeom prst="rect">
            <a:avLst/>
          </a:prstGeom>
          <a:effectLst>
            <a:outerShdw blurRad="50800" dir="5400000" algn="t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1643 - 1727 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Мои рисунки\Рисунок3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lum bright="20000" contrast="-40000"/>
          </a:blip>
          <a:srcRect/>
          <a:stretch>
            <a:fillRect/>
          </a:stretch>
        </p:blipFill>
        <p:spPr bwMode="auto">
          <a:xfrm rot="10800000" flipH="1" flipV="1">
            <a:off x="1000100" y="3786190"/>
            <a:ext cx="7929618" cy="30718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1643042" y="357166"/>
            <a:ext cx="62151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Исаак Ньютон </a:t>
            </a: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определил, что белый цвет является смешением всех цветов </a:t>
            </a:r>
          </a:p>
          <a:p>
            <a:pPr algn="ctr"/>
            <a:endParaRPr lang="ru-RU" sz="40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" descr="C:\Documents and Settings\User\Рабочий стол\post-92281-124777230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3121228" y="359428"/>
            <a:ext cx="2879532" cy="271238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85852" y="3286124"/>
            <a:ext cx="707233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Для правильного выбора цвета художник  пользуется цветовым кругом. Он дает более полную возможность при составлении необходимых сочетаний 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46500119_0_28aa5_1e34bdf0_L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214422"/>
            <a:ext cx="2643206" cy="2543788"/>
          </a:xfrm>
          <a:prstGeom prst="rect">
            <a:avLst/>
          </a:prstGeom>
          <a:noFill/>
          <a:effectLst>
            <a:outerShdw blurRad="520700" dist="38100" dir="1320000" sx="92000" sy="92000" algn="r" rotWithShape="0">
              <a:schemeClr val="bg1"/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000100" y="214290"/>
            <a:ext cx="7929586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chilly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54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ЦВЕТОВОЙ</a:t>
            </a:r>
            <a:r>
              <a:rPr lang="ru-RU" sz="54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50800" dist="127000" dir="5400000" algn="ctr" rotWithShape="0">
                    <a:schemeClr val="bg2"/>
                  </a:outerShdw>
                </a:effectLst>
                <a:latin typeface="Calibri" pitchFamily="34" charset="0"/>
              </a:rPr>
              <a:t> </a:t>
            </a:r>
            <a:r>
              <a:rPr lang="ru-RU" sz="5400" dirty="0" smtClean="0">
                <a:ln>
                  <a:solidFill>
                    <a:schemeClr val="tx1"/>
                  </a:solidFill>
                </a:ln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КРУГ</a:t>
            </a:r>
            <a:endParaRPr lang="ru-RU" sz="5400" dirty="0">
              <a:ln>
                <a:solidFill>
                  <a:schemeClr val="tx1"/>
                </a:solidFill>
              </a:ln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1538" y="3857628"/>
            <a:ext cx="7715272" cy="28623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chilly" dir="t"/>
            </a:scene3d>
            <a:sp3d extrusionH="57150" contourW="12700">
              <a:bevelB w="82550" h="38100" prst="coolSlant"/>
              <a:extrusionClr>
                <a:schemeClr val="accent2">
                  <a:lumMod val="50000"/>
                </a:schemeClr>
              </a:extrusionClr>
              <a:contourClr>
                <a:schemeClr val="accent2">
                  <a:lumMod val="50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был придуман как геометрический порядок множества цветов</a:t>
            </a:r>
          </a:p>
          <a:p>
            <a:endParaRPr lang="ru-RU" sz="4800" dirty="0" smtClean="0">
              <a:ln>
                <a:solidFill>
                  <a:schemeClr val="accent6">
                    <a:lumMod val="50000"/>
                  </a:schemeClr>
                </a:solidFill>
              </a:ln>
              <a:gradFill flip="none" rotWithShape="1">
                <a:gsLst>
                  <a:gs pos="0">
                    <a:srgbClr val="3399FF"/>
                  </a:gs>
                  <a:gs pos="16000">
                    <a:srgbClr val="00CCCC"/>
                  </a:gs>
                  <a:gs pos="47000">
                    <a:srgbClr val="9999FF"/>
                  </a:gs>
                  <a:gs pos="60001">
                    <a:srgbClr val="2E6792"/>
                  </a:gs>
                  <a:gs pos="71001">
                    <a:srgbClr val="3333CC"/>
                  </a:gs>
                  <a:gs pos="81000">
                    <a:srgbClr val="1170FF"/>
                  </a:gs>
                  <a:gs pos="100000">
                    <a:srgbClr val="006699"/>
                  </a:gs>
                </a:gsLst>
                <a:lin ang="5400000" scaled="1"/>
                <a:tileRect/>
              </a:gradFill>
              <a:effectLst>
                <a:outerShdw blurRad="50800" dist="63500" dir="10800000" algn="r" rotWithShape="0">
                  <a:schemeClr val="bg1">
                    <a:lumMod val="95000"/>
                    <a:alpha val="87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17268</TotalTime>
  <Words>271</Words>
  <Application>Microsoft Office PowerPoint</Application>
  <PresentationFormat>Экран (4:3)</PresentationFormat>
  <Paragraphs>45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Melkosoft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FuckYouBill</dc:creator>
  <cp:lastModifiedBy>Хозяин</cp:lastModifiedBy>
  <cp:revision>1727</cp:revision>
  <dcterms:created xsi:type="dcterms:W3CDTF">2010-10-26T08:27:44Z</dcterms:created>
  <dcterms:modified xsi:type="dcterms:W3CDTF">2013-02-03T09:40:46Z</dcterms:modified>
</cp:coreProperties>
</file>