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  <p:sldId id="270" r:id="rId9"/>
    <p:sldId id="265" r:id="rId10"/>
    <p:sldId id="268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A50021"/>
    <a:srgbClr val="CCECFF"/>
    <a:srgbClr val="00FFFF"/>
    <a:srgbClr val="00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327CC-4401-4CCE-AC6C-FD9D9352EE7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FA2-18A2-4170-99AC-4C268D530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1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FA2-18A2-4170-99AC-4C268D5306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8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582-BCB3-42E6-945B-7E3F5356EC69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09C9-365C-4E73-88B7-9CED252342B7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DE47-7F56-4878-9450-0CF159729EC2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F591-33F1-4C8D-8453-B295971AB63B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3261-9B28-463D-978F-7CB650BAECB2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3BB-A6E7-43F8-BE8A-66871DDB306B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3E4E-FCA3-4714-AF5B-0FC2941924D4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6B02-FCEF-472E-936A-D4899DD8EC90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5B64-50B1-4E86-A434-4085E3D83925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F366-B3AE-4832-B973-CE4B0B78754E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D7E9-8C97-4782-8F20-C02BD4064789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3F79-AC59-4DBD-AF19-53CEEDFF2099}" type="datetime1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F9AE-337C-489C-B75C-14264042E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86;&#1090;&#1074;&#1077;&#1090;&#1089;&#1090;&#1074;&#1080;&#1077;.htm" TargetMode="External"/><Relationship Id="rId2" Type="http://schemas.openxmlformats.org/officeDocument/2006/relationships/hyperlink" Target="http://5klass.net/geografija-6-klass/Geografija-6-klass-atmosfera/016-Vpisav-pravilno-slova-po-gorizontali-po-vertikali-poluchite-nazvani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lab.ru/cgi-bin/galery.cgi?id=2&amp;no=1120" TargetMode="External"/><Relationship Id="rId13" Type="http://schemas.openxmlformats.org/officeDocument/2006/relationships/hyperlink" Target="http://kuzin.multiply.com/reviews" TargetMode="External"/><Relationship Id="rId3" Type="http://schemas.openxmlformats.org/officeDocument/2006/relationships/hyperlink" Target="http://iwalk.ru/wp-content/uploads/2008/06/sky2.jpg" TargetMode="External"/><Relationship Id="rId7" Type="http://schemas.openxmlformats.org/officeDocument/2006/relationships/hyperlink" Target="http://festival.1september.ru/articles/624780/" TargetMode="External"/><Relationship Id="rId12" Type="http://schemas.openxmlformats.org/officeDocument/2006/relationships/hyperlink" Target="http://twilightsaga.ru/robertpattinson/92-fotografiya-roberta-pattinsona-ot-22-yanvarya-201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ak6.narod.ru/himiya/5.html" TargetMode="External"/><Relationship Id="rId11" Type="http://schemas.openxmlformats.org/officeDocument/2006/relationships/hyperlink" Target="http://www.16x10.ru/photo/animals/ptica_na_vetke_cvety_malenkie/4-0-17346" TargetMode="External"/><Relationship Id="rId5" Type="http://schemas.openxmlformats.org/officeDocument/2006/relationships/hyperlink" Target="http://biology.ru/course/content/chapter12/section3/paragraph1/theory.html" TargetMode="External"/><Relationship Id="rId10" Type="http://schemas.openxmlformats.org/officeDocument/2006/relationships/hyperlink" Target="http://topreferat.znate.ru/docs/index-15780.html" TargetMode="External"/><Relationship Id="rId4" Type="http://schemas.openxmlformats.org/officeDocument/2006/relationships/hyperlink" Target="http://www.klassika.ru/stihi/lomonosov/" TargetMode="External"/><Relationship Id="rId9" Type="http://schemas.openxmlformats.org/officeDocument/2006/relationships/hyperlink" Target="http://www.voprosy-kak-i-pochemu.ru/chto-takoe-ozonovyj-sloj-i-pochemu-ego-razrushenie-vredno/" TargetMode="External"/><Relationship Id="rId14" Type="http://schemas.openxmlformats.org/officeDocument/2006/relationships/hyperlink" Target="http://900igr.net/kartinki/astronomija/Komety-3/017-Meteori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82;&#1090;&#1086;&#1088;&#1080;&#1085;&#1072;&#1080;&#1083;&#1080;&#1090;&#1077;&#1089;&#1090;1.htm" TargetMode="External"/><Relationship Id="rId2" Type="http://schemas.openxmlformats.org/officeDocument/2006/relationships/hyperlink" Target="file:///C:\Users\&#1057;&#1083;&#1091;&#1096;&#1072;&#1090;&#1077;&#1083;&#1100;\Desktop\&#1080;&#1090;&#1086;&#1075;&#1086;&#1074;&#1072;&#1103;%20&#1088;&#1072;&#1073;&#1086;&#1090;&#1072;\&#1096;&#1072;&#1073;&#1083;&#1086;&#1085;%20&#1090;&#1077;&#1089;&#1090;&#1072;%20&#1040;&#1090;&#1084;&#1086;&#1089;&#1092;&#1077;&#1088;&#1072;.pp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z.org/region/atmosfera---vozdushnaya-obolochka-zemli/" TargetMode="External"/><Relationship Id="rId4" Type="http://schemas.openxmlformats.org/officeDocument/2006/relationships/hyperlink" Target="https://ru.wikipedia.org/wiki/%D0%9B%D0%BE%D0%BC%D0%BE%D0%BD%D0%BE%D1%81%D0%BE%D0%B2,_%D0%9C%D0%B8%D1%85%D0%B0%D0%B8%D0%BB_%D0%92%D0%B0%D1%81%D0%B8%D0%BB%D1%8C%D0%B5%D0%B2%D0%B8%D1%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iki.nios.ru/index.php/%D0%A3%D1%80%D0%BE%D0%BA_%D0%BF%D0%BE_%D1%82%D0%B5%D0%BC%D0%B5_%22%D0%90%D1%82%D0%BC%D0%BE%D1%81%D1%84%D0%B5%D1%80%D0%BD%D1%8B%D0%B5_%D0%BE%D1%81%D0%B0%D0%B4%D0%BA%D0%B8%22_(6_%D0%BA%D0%BB%D0%B0%D1%81%D1%81)#.D0.94.D0.B8.D0.B4.D0.B0.D0.BA.D1.82.D0.B8.D1.87.D0.B5.D1.81.D0.BA.D0.B8.D0.B9_.D0.BC.D0.B0.D1.82.D0.B5.D1.80.D0.B8.D0.B0.D0.BB" TargetMode="External"/><Relationship Id="rId10" Type="http://schemas.openxmlformats.org/officeDocument/2006/relationships/slide" Target="slide11.xml"/><Relationship Id="rId4" Type="http://schemas.openxmlformats.org/officeDocument/2006/relationships/image" Target="../media/image10.jpeg"/><Relationship Id="rId9" Type="http://schemas.openxmlformats.org/officeDocument/2006/relationships/hyperlink" Target="http://5klass.net/geografija-6-klass/Geografija-6-klass-atmosfera/012-Otgadajte-zagadk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АТМОСФЕРА, </a:t>
            </a:r>
            <a:br>
              <a:rPr lang="ru-RU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ЕЕ СОСТАВ, СТРОЕНИЕ И ЗНАЧЕНИЕ</a:t>
            </a:r>
            <a:endParaRPr lang="ru-RU" sz="66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725144"/>
            <a:ext cx="4572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Презентация к уроку географии 6 класса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Автор – Котлярова О. А.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Учитель географии ГБОУ СОШ «ОЦ» с. Старая Шентала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ОТВЕТЬТЕ НА ВОПРОСЫ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  <a:solidFill>
            <a:schemeClr val="accent1"/>
          </a:solidFill>
        </p:spPr>
        <p:txBody>
          <a:bodyPr>
            <a:normAutofit fontScale="62500" lnSpcReduction="20000"/>
          </a:bodyPr>
          <a:lstStyle/>
          <a:p>
            <a:pPr lvl="0"/>
            <a:r>
              <a:rPr lang="ru-RU" sz="5100" b="1" dirty="0">
                <a:solidFill>
                  <a:schemeClr val="bg1"/>
                </a:solidFill>
              </a:rPr>
              <a:t>Какого газа в воздухе больше всего? </a:t>
            </a:r>
          </a:p>
          <a:p>
            <a:pPr lvl="0"/>
            <a:r>
              <a:rPr lang="ru-RU" sz="5100" b="1" dirty="0">
                <a:solidFill>
                  <a:schemeClr val="bg1"/>
                </a:solidFill>
              </a:rPr>
              <a:t>Какой газ воздуха нужен для фотосинтеза? </a:t>
            </a:r>
          </a:p>
          <a:p>
            <a:pPr lvl="0"/>
            <a:r>
              <a:rPr lang="ru-RU" sz="5100" b="1" dirty="0">
                <a:solidFill>
                  <a:schemeClr val="bg1"/>
                </a:solidFill>
              </a:rPr>
              <a:t>Какой газ воздуха нужен для горения, гниения  и дыхания? </a:t>
            </a:r>
          </a:p>
          <a:p>
            <a:pPr lvl="0"/>
            <a:r>
              <a:rPr lang="ru-RU" sz="5100" b="1" dirty="0">
                <a:solidFill>
                  <a:schemeClr val="bg1"/>
                </a:solidFill>
              </a:rPr>
              <a:t>Почему озоновые дыры – это опасное явление? </a:t>
            </a:r>
          </a:p>
          <a:p>
            <a:pPr lvl="0"/>
            <a:r>
              <a:rPr lang="ru-RU" sz="5100" b="1" dirty="0">
                <a:solidFill>
                  <a:schemeClr val="bg1"/>
                </a:solidFill>
              </a:rPr>
              <a:t>Как называется слой атмосферы, где живем мы с вами? </a:t>
            </a:r>
          </a:p>
          <a:p>
            <a:pPr lvl="0"/>
            <a:r>
              <a:rPr lang="ru-RU" sz="5100" b="1" dirty="0">
                <a:solidFill>
                  <a:schemeClr val="bg1"/>
                </a:solidFill>
              </a:rPr>
              <a:t>Почему для полетов в </a:t>
            </a:r>
            <a:r>
              <a:rPr lang="ru-RU" sz="5100" b="1" dirty="0" smtClean="0">
                <a:solidFill>
                  <a:schemeClr val="bg1"/>
                </a:solidFill>
              </a:rPr>
              <a:t>стратосферу </a:t>
            </a:r>
            <a:r>
              <a:rPr lang="ru-RU" sz="5100" b="1" dirty="0">
                <a:solidFill>
                  <a:schemeClr val="bg1"/>
                </a:solidFill>
              </a:rPr>
              <a:t>к запасу горючего берут и запас кислорода в баллонах?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voprosy-kak-i-pochemu.ru/wp-content/uploads/2010/08/ozone-layer.jpg"/>
          <p:cNvPicPr>
            <a:picLocks noChangeAspect="1" noChangeArrowheads="1"/>
          </p:cNvPicPr>
          <p:nvPr/>
        </p:nvPicPr>
        <p:blipFill>
          <a:blip r:embed="rId2" cstate="print"/>
          <a:srcRect b="1257"/>
          <a:stretch>
            <a:fillRect/>
          </a:stretch>
        </p:blipFill>
        <p:spPr bwMode="auto">
          <a:xfrm>
            <a:off x="5724128" y="4509120"/>
            <a:ext cx="3131840" cy="234888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3" descr="19-101247.jpg"/>
          <p:cNvPicPr>
            <a:picLocks noChangeAspect="1"/>
          </p:cNvPicPr>
          <p:nvPr/>
        </p:nvPicPr>
        <p:blipFill>
          <a:blip r:embed="rId3" cstate="print"/>
          <a:srcRect l="18500" t="540" r="1001" b="20402"/>
          <a:stretch>
            <a:fillRect/>
          </a:stretch>
        </p:blipFill>
        <p:spPr>
          <a:xfrm>
            <a:off x="5292080" y="2060848"/>
            <a:ext cx="358839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biosphere1.gif"/>
          <p:cNvPicPr>
            <a:picLocks noChangeAspect="1"/>
          </p:cNvPicPr>
          <p:nvPr/>
        </p:nvPicPr>
        <p:blipFill>
          <a:blip r:embed="rId4" cstate="print"/>
          <a:srcRect l="22314" t="49963" r="19212" b="3010"/>
          <a:stretch>
            <a:fillRect/>
          </a:stretch>
        </p:blipFill>
        <p:spPr>
          <a:xfrm>
            <a:off x="179512" y="2060848"/>
            <a:ext cx="3096344" cy="194928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3" descr="1003282221.jpg"/>
          <p:cNvPicPr>
            <a:picLocks noChangeAspect="1"/>
          </p:cNvPicPr>
          <p:nvPr/>
        </p:nvPicPr>
        <p:blipFill>
          <a:blip r:embed="rId5" cstate="print"/>
          <a:srcRect l="20023" t="34043" r="15902" b="3656"/>
          <a:stretch>
            <a:fillRect/>
          </a:stretch>
        </p:blipFill>
        <p:spPr>
          <a:xfrm>
            <a:off x="323528" y="4382726"/>
            <a:ext cx="1800200" cy="247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Достигнуты ли цели урока?</a:t>
            </a:r>
            <a:b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все ли основные вопросы вы теперь можете ответить?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996952"/>
            <a:ext cx="2304256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6" action="ppaction://hlinksldjump"/>
              </a:rPr>
              <a:t>СОСТАВ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АТМОСФЕРЫ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996952"/>
            <a:ext cx="2304256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ПОНЯТИЕ «АТМОСФЕРА»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437112"/>
            <a:ext cx="2304256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7" action="ppaction://hlinksldjump"/>
              </a:rPr>
              <a:t>СТРОЕНИЕ</a:t>
            </a:r>
            <a:r>
              <a:rPr lang="ru-RU" sz="2400" b="1" dirty="0" smtClean="0"/>
              <a:t> АТМОСФЕРЫ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509120"/>
            <a:ext cx="2520280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8" action="ppaction://hlinksldjump"/>
              </a:rPr>
              <a:t>ЗНАЧЕНИЕ</a:t>
            </a:r>
            <a:r>
              <a:rPr lang="ru-RU" sz="2400" b="1" dirty="0" smtClean="0"/>
              <a:t> АТМОСФЕРЫ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204864"/>
            <a:ext cx="1008112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3284984"/>
            <a:ext cx="504056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429000"/>
            <a:ext cx="576064" cy="216024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996952"/>
            <a:ext cx="100811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ДОМАШНЕЕ</a:t>
            </a:r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ЗАДАНИЕ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1.  Прочитать параграф и ответить на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вопросы.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2. Найти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Интернете </a:t>
            </a:r>
            <a:r>
              <a:rPr lang="ru-RU" dirty="0">
                <a:solidFill>
                  <a:schemeClr val="bg1"/>
                </a:solidFill>
              </a:rPr>
              <a:t>информацию о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названии верхних слоев </a:t>
            </a:r>
            <a:r>
              <a:rPr lang="ru-RU" dirty="0">
                <a:solidFill>
                  <a:schemeClr val="bg1"/>
                </a:solidFill>
              </a:rPr>
              <a:t>атмосферы и </a:t>
            </a:r>
            <a:r>
              <a:rPr lang="ru-RU" dirty="0" smtClean="0">
                <a:solidFill>
                  <a:schemeClr val="bg1"/>
                </a:solidFill>
              </a:rPr>
              <a:t>их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характеристиках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3. 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Принести записи наблюдений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за температурой </a:t>
            </a:r>
            <a:r>
              <a:rPr lang="ru-RU" dirty="0" smtClean="0">
                <a:solidFill>
                  <a:schemeClr val="bg1"/>
                </a:solidFill>
              </a:rPr>
              <a:t>воздуха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4. </a:t>
            </a:r>
            <a:r>
              <a:rPr lang="ru-RU" dirty="0" smtClean="0">
                <a:solidFill>
                  <a:schemeClr val="bg1"/>
                </a:solidFill>
                <a:hlinkClick r:id="rId3" action="ppaction://hlinkfile"/>
              </a:rPr>
              <a:t>Выполни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Использованные ресурсы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528392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endParaRPr lang="ru-RU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http://iwalk.ru/wp-content/uploads/2008/06/sky2.jpg</a:t>
            </a:r>
            <a:r>
              <a:rPr lang="ru-RU" dirty="0" smtClean="0"/>
              <a:t> небо</a:t>
            </a:r>
          </a:p>
          <a:p>
            <a:r>
              <a:rPr lang="ru-RU" u="sng" dirty="0" smtClean="0">
                <a:hlinkClick r:id="rId4"/>
              </a:rPr>
              <a:t>http://www.klassika.ru/stihi/lomonosov/</a:t>
            </a:r>
            <a:r>
              <a:rPr lang="ru-RU" dirty="0" smtClean="0"/>
              <a:t> Ломоносов</a:t>
            </a:r>
          </a:p>
          <a:p>
            <a:r>
              <a:rPr lang="ru-RU" u="sng" dirty="0" smtClean="0">
                <a:hlinkClick r:id="rId5"/>
              </a:rPr>
              <a:t>http://biology.ru/course/content/chapter12/section3/paragraph1/theory.html</a:t>
            </a:r>
            <a:r>
              <a:rPr lang="ru-RU" dirty="0" smtClean="0"/>
              <a:t>  биосфера</a:t>
            </a:r>
          </a:p>
          <a:p>
            <a:r>
              <a:rPr lang="ru-RU" u="sng" dirty="0" smtClean="0">
                <a:hlinkClick r:id="rId6"/>
              </a:rPr>
              <a:t>http://osak6.narod.ru/himiya/5.html</a:t>
            </a:r>
            <a:r>
              <a:rPr lang="ru-RU" dirty="0" smtClean="0"/>
              <a:t> содержание кислорода в воздухе (опыт)</a:t>
            </a:r>
          </a:p>
          <a:p>
            <a:r>
              <a:rPr lang="ru-RU" u="sng" dirty="0" smtClean="0">
                <a:hlinkClick r:id="rId7"/>
              </a:rPr>
              <a:t>http://festival.1september.ru/articles/624780/</a:t>
            </a:r>
            <a:r>
              <a:rPr lang="ru-RU" dirty="0" smtClean="0"/>
              <a:t> мышь под колоколом</a:t>
            </a:r>
          </a:p>
          <a:p>
            <a:r>
              <a:rPr lang="ru-RU" u="sng" dirty="0" smtClean="0">
                <a:hlinkClick r:id="rId8"/>
              </a:rPr>
              <a:t>http://www.astrolab.ru/cgi-bin/galery.cgi?id=2&amp;no=1120</a:t>
            </a:r>
            <a:r>
              <a:rPr lang="ru-RU" dirty="0" smtClean="0"/>
              <a:t> парниковый эффект</a:t>
            </a:r>
          </a:p>
          <a:p>
            <a:r>
              <a:rPr lang="ru-RU" u="sng" dirty="0" smtClean="0">
                <a:hlinkClick r:id="rId9"/>
              </a:rPr>
              <a:t>http://www.voprosy-kak-i-pochemu.ru/chto-takoe-ozonovyj-sloj-i-pochemu-ego-razrushenie-vredno/</a:t>
            </a:r>
            <a:r>
              <a:rPr lang="ru-RU" dirty="0" smtClean="0"/>
              <a:t> озоновый экран</a:t>
            </a:r>
          </a:p>
          <a:p>
            <a:r>
              <a:rPr lang="ru-RU" u="sng" dirty="0" smtClean="0">
                <a:hlinkClick r:id="rId10"/>
              </a:rPr>
              <a:t>http://topreferat.znate.ru/docs/index-15780.html</a:t>
            </a:r>
            <a:r>
              <a:rPr lang="ru-RU" dirty="0" smtClean="0"/>
              <a:t> строение атмосферы</a:t>
            </a:r>
          </a:p>
          <a:p>
            <a:r>
              <a:rPr lang="en-US" dirty="0" smtClean="0">
                <a:hlinkClick r:id="rId11"/>
              </a:rPr>
              <a:t>http://www.16x10.ru/photo/animals/ptica_na_vetke_cvety_malenkie/4-0-17346</a:t>
            </a:r>
            <a:r>
              <a:rPr lang="ru-RU" dirty="0" smtClean="0"/>
              <a:t> птица на ветке</a:t>
            </a:r>
          </a:p>
          <a:p>
            <a:r>
              <a:rPr lang="en-US" dirty="0" smtClean="0">
                <a:hlinkClick r:id="rId12"/>
              </a:rPr>
              <a:t>http://twilightsaga.ru/robertpattinson/92-fotografiya-roberta-pattinsona-ot-22-yanvarya-2010.html</a:t>
            </a:r>
            <a:r>
              <a:rPr lang="ru-RU" dirty="0" smtClean="0"/>
              <a:t> ливень</a:t>
            </a:r>
          </a:p>
          <a:p>
            <a:r>
              <a:rPr lang="en-US" dirty="0" smtClean="0">
                <a:hlinkClick r:id="rId13"/>
              </a:rPr>
              <a:t>http://kuzin.multiply.com/reviews</a:t>
            </a:r>
            <a:r>
              <a:rPr lang="ru-RU" dirty="0" smtClean="0"/>
              <a:t> выветривание</a:t>
            </a:r>
          </a:p>
          <a:p>
            <a:r>
              <a:rPr lang="en-US" dirty="0" smtClean="0">
                <a:hlinkClick r:id="rId14"/>
              </a:rPr>
              <a:t>http://900igr.net/kartinki/astronomija/Komety-3/017-Meteorit.html</a:t>
            </a:r>
            <a:r>
              <a:rPr lang="ru-RU" dirty="0" smtClean="0"/>
              <a:t> метеорит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692696"/>
            <a:ext cx="67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ИТОГОВАЯ РАБОТА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780928"/>
            <a:ext cx="40324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hlinkClick r:id="rId2" action="ppaction://hlinkpres?slideindex=1&amp;slidetitle="/>
              </a:rPr>
              <a:t>СДЕЛАЙТЕ ЗАДАНИЯ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2930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hlinkClick r:id="rId3" action="ppaction://hlinkfile"/>
              </a:rPr>
              <a:t>Выполните работу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4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Нам предстоит ответить на вопросы: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называется атмосферой?</a:t>
            </a: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Из чего состоит атмосфера?</a:t>
            </a: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Каково строение атмосферы?</a:t>
            </a: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Какое значение имеет атмосфера для нашей планеты?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СФЕРЫ ЗЕМЛИ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biospher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314" t="49645" r="3734" b="3010"/>
          <a:stretch>
            <a:fillRect/>
          </a:stretch>
        </p:blipFill>
        <p:spPr>
          <a:xfrm>
            <a:off x="3059832" y="1628800"/>
            <a:ext cx="5711034" cy="361967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lomonos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1987421" cy="2376264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75991" y="4221088"/>
            <a:ext cx="2751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М.В.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linkClick r:id="rId4"/>
              </a:rPr>
              <a:t>Ломоносов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1775 год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3284984"/>
            <a:ext cx="1296144" cy="36004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3933056"/>
            <a:ext cx="1296144" cy="21602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03848" y="4149080"/>
            <a:ext cx="237626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 И Т О С Ф Е Р А  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3579403"/>
            <a:ext cx="138884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 И Д Р О С Ф Е Р 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1844824"/>
            <a:ext cx="244827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5"/>
              </a:rPr>
              <a:t>Атмосфера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11430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 АТМОСФЕРЫ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9-101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00" t="540" r="1001" b="20402"/>
          <a:stretch>
            <a:fillRect/>
          </a:stretch>
        </p:blipFill>
        <p:spPr>
          <a:xfrm>
            <a:off x="1331640" y="1340768"/>
            <a:ext cx="662473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68760"/>
            <a:ext cx="2448272" cy="1371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5.jpg"/>
          <p:cNvPicPr>
            <a:picLocks noChangeAspect="1"/>
          </p:cNvPicPr>
          <p:nvPr/>
        </p:nvPicPr>
        <p:blipFill>
          <a:blip r:embed="rId4" cstate="print"/>
          <a:srcRect l="1883" t="5796" r="51046" b="19984"/>
          <a:stretch>
            <a:fillRect/>
          </a:stretch>
        </p:blipFill>
        <p:spPr>
          <a:xfrm>
            <a:off x="7164288" y="3933056"/>
            <a:ext cx="1478736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494116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aramond" pitchFamily="18" charset="0"/>
              </a:rPr>
              <a:t>1%</a:t>
            </a:r>
            <a:endParaRPr lang="ru-RU" sz="3600" b="1" dirty="0">
              <a:latin typeface="Garamond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716016" y="4077072"/>
            <a:ext cx="1224136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851920" y="5517232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20072" y="4005064"/>
            <a:ext cx="1224136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20072" y="5517232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52120" y="4941168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aramond" pitchFamily="18" charset="0"/>
              </a:rPr>
              <a:t>78%</a:t>
            </a:r>
            <a:endParaRPr lang="ru-RU" sz="3600" b="1" dirty="0">
              <a:latin typeface="Garamond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504" y="4941168"/>
            <a:ext cx="2232248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</a:rPr>
              <a:t>КИСЛОРОД</a:t>
            </a:r>
            <a:endParaRPr lang="ru-RU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7784" y="5589240"/>
            <a:ext cx="208823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ДРУГИЕ ГАЗЫ</a:t>
            </a:r>
            <a:endParaRPr lang="ru-RU" sz="3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20072" y="5589240"/>
            <a:ext cx="1656184" cy="936104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</a:rPr>
              <a:t>АЗОТ</a:t>
            </a:r>
            <a:endParaRPr lang="ru-RU" sz="32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1403648" y="4653136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403648" y="4149080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Garamond" pitchFamily="18" charset="0"/>
              </a:rPr>
              <a:t>21%</a:t>
            </a:r>
            <a:endParaRPr lang="ru-RU" sz="3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339752" y="4005064"/>
            <a:ext cx="1152128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/>
          <p:cNvSpPr/>
          <p:nvPr/>
        </p:nvSpPr>
        <p:spPr>
          <a:xfrm>
            <a:off x="7308304" y="5587499"/>
            <a:ext cx="1914512" cy="1062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Вернуться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ПАРНИКОВЫЙ ЭФФЕКТ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010950"/>
            <a:ext cx="4104456" cy="5746239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772816"/>
            <a:ext cx="3195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Углекислый газ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пары воды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«берегут» тепло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планеты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ОЗОНОВЫЙ ЭКРАН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http://www.voprosy-kak-i-pochemu.ru/wp-content/uploads/2010/08/ozone-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264696" cy="47583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186" y="2420888"/>
            <a:ext cx="2500814" cy="156966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Ультра-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фиолетовые 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лучи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940152" y="2924944"/>
            <a:ext cx="648072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60232" y="4365104"/>
            <a:ext cx="2483768" cy="107721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Озоновый 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слой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84168" y="4797152"/>
            <a:ext cx="50405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СТРОЕНИЕ АТМОСФЕРЫ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1003282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023" t="34043" r="15902" b="3656"/>
          <a:stretch>
            <a:fillRect/>
          </a:stretch>
        </p:blipFill>
        <p:spPr>
          <a:xfrm>
            <a:off x="683568" y="1412775"/>
            <a:ext cx="3528392" cy="485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55576" y="5445224"/>
            <a:ext cx="338437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4725144"/>
            <a:ext cx="338437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39952" y="458112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 км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5229200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8-18 км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126876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1000 км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5661248"/>
            <a:ext cx="3672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Т Р О П О С Ф Е Р А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056" y="4797152"/>
            <a:ext cx="36724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 Т Р А Т О С Ф Е Р А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2348880"/>
            <a:ext cx="3831498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 Е Р Х Н И Е  С Л О И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А Т М О С Ф Е Р Ы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596336" y="188640"/>
            <a:ext cx="1410456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вернуться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ЗАПОЛНИТЕ ТАБЛИЦУ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677888"/>
                <a:gridCol w="1828800"/>
                <a:gridCol w="1828800"/>
                <a:gridCol w="1828800"/>
              </a:tblGrid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Слои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Верхняя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граница (км)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воздуха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влаги и облаков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Особеннос-ти</a:t>
                      </a: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температу-ры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041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Тропосфера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Стратосфера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Верхние </a:t>
                      </a:r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слои 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BBF9AE-337C-489C-B75C-14264042E263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80727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677888"/>
                <a:gridCol w="1828800"/>
                <a:gridCol w="1828800"/>
                <a:gridCol w="1828800"/>
              </a:tblGrid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Слои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Верхняя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граница (км)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Особенности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воздуха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2400" b="1" i="1" dirty="0">
                          <a:latin typeface="Times New Roman"/>
                          <a:cs typeface="Times New Roman"/>
                        </a:rPr>
                        <a:t>влаги и облаков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Особеннос-ти</a:t>
                      </a:r>
                      <a:r>
                        <a:rPr lang="ru-RU" sz="2400" b="1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latin typeface="Times New Roman"/>
                          <a:cs typeface="Times New Roman"/>
                        </a:rPr>
                        <a:t>температу-ры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041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Тропосфера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8-10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или </a:t>
                      </a: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16-18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км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Содержит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4/5 всего воздуха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Содержится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почти вся влага и много облаков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высотой понижается, достигая </a:t>
                      </a: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lang="ru-RU" sz="2400" baseline="30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Стратосфера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55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км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Содержит </a:t>
                      </a:r>
                      <a:r>
                        <a:rPr lang="ru-RU" sz="2400" dirty="0" err="1" smtClean="0">
                          <a:latin typeface="Times New Roman"/>
                          <a:cs typeface="Times New Roman"/>
                        </a:rPr>
                        <a:t>разрежен-ный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воздух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Очень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мало влаги, почти нет облаков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высотой повышается, достигая 0</a:t>
                      </a:r>
                      <a:r>
                        <a:rPr lang="ru-RU" sz="2400" baseline="30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5744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Верхние </a:t>
                      </a:r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слои атмосферы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Примерно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1000 км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Воздуха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почти нет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Влаги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и облаков нет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с высотой понижается до -270</a:t>
                      </a:r>
                      <a:r>
                        <a:rPr lang="ru-RU" sz="2400" baseline="30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ЗНАЧЕНИЕ АТМОСФЕРЫ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 descr="http://www.voprosy-kak-i-pochemu.ru/wp-content/uploads/2010/08/ozone-layer.jpg"/>
          <p:cNvPicPr>
            <a:picLocks noChangeAspect="1" noChangeArrowheads="1"/>
          </p:cNvPicPr>
          <p:nvPr/>
        </p:nvPicPr>
        <p:blipFill>
          <a:blip r:embed="rId2" cstate="print"/>
          <a:srcRect b="1257"/>
          <a:stretch>
            <a:fillRect/>
          </a:stretch>
        </p:blipFill>
        <p:spPr bwMode="auto">
          <a:xfrm>
            <a:off x="539552" y="1124744"/>
            <a:ext cx="2232248" cy="167418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Содержимое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395" y="3789040"/>
            <a:ext cx="1543029" cy="216024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http://www.16x10.ru/_ph/4/2/803873331.jpg"/>
          <p:cNvPicPr>
            <a:picLocks noChangeAspect="1" noChangeArrowheads="1"/>
          </p:cNvPicPr>
          <p:nvPr/>
        </p:nvPicPr>
        <p:blipFill>
          <a:blip r:embed="rId4" cstate="print"/>
          <a:srcRect l="9529" r="16622" b="2449"/>
          <a:stretch>
            <a:fillRect/>
          </a:stretch>
        </p:blipFill>
        <p:spPr bwMode="auto">
          <a:xfrm>
            <a:off x="6444208" y="1124744"/>
            <a:ext cx="2232248" cy="1656184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0" name="Picture 6" descr="http://twilightsaga.ru/uploads/posts/2010-04/thumbs/1270762157_3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4062" b="6761"/>
          <a:stretch>
            <a:fillRect/>
          </a:stretch>
        </p:blipFill>
        <p:spPr bwMode="auto">
          <a:xfrm>
            <a:off x="899592" y="3789040"/>
            <a:ext cx="1512168" cy="2238009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http://images.kuzin.multiply.com/image/1/photos/upload/orig/RdSB8woKClsAADBQxg43374/19.jpeg?et=63N2X%2C8ee0GQNK5ebpET5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149080"/>
            <a:ext cx="2496277" cy="187220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4" name="Picture 10" descr="http://900igr.net/datai/astronomija/Komety-3/0011-006-Meteorit.jpg"/>
          <p:cNvPicPr>
            <a:picLocks noChangeAspect="1" noChangeArrowheads="1"/>
          </p:cNvPicPr>
          <p:nvPr/>
        </p:nvPicPr>
        <p:blipFill>
          <a:blip r:embed="rId8" cstate="print"/>
          <a:srcRect l="53655" t="34295" r="14361" b="1587"/>
          <a:stretch>
            <a:fillRect/>
          </a:stretch>
        </p:blipFill>
        <p:spPr bwMode="auto">
          <a:xfrm>
            <a:off x="3707904" y="1052736"/>
            <a:ext cx="1632386" cy="216024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-41709" y="2852936"/>
            <a:ext cx="3478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Защита от вредных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космических  излучений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9644" y="6027003"/>
            <a:ext cx="3264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Защита от резких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колебаний температур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6724" y="2852936"/>
            <a:ext cx="315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Условие для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существования жизни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6027003"/>
            <a:ext cx="327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5"/>
              </a:rPr>
              <a:t>Образование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hlinkClick r:id="rId9"/>
              </a:rPr>
              <a:t>осадков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ветра, звука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6027003"/>
            <a:ext cx="221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Выветривание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горных пород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3212976"/>
            <a:ext cx="1769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Защита от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метеоритов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596336" y="116632"/>
            <a:ext cx="141045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вернуться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493</Words>
  <Application>Microsoft Office PowerPoint</Application>
  <PresentationFormat>Экран (4:3)</PresentationFormat>
  <Paragraphs>170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Тема Office</vt:lpstr>
      <vt:lpstr>АТМОСФЕРА,  ЕЕ СОСТАВ, СТРОЕНИЕ И ЗНАЧЕНИЕ</vt:lpstr>
      <vt:lpstr>Нам предстоит ответить на вопросы:</vt:lpstr>
      <vt:lpstr>СФЕРЫ ЗЕМЛИ</vt:lpstr>
      <vt:lpstr>СОСТАВ АТМОСФЕРЫ</vt:lpstr>
      <vt:lpstr>ПАРНИКОВЫЙ ЭФФЕКТ</vt:lpstr>
      <vt:lpstr>ОЗОНОВЫЙ ЭКРАН</vt:lpstr>
      <vt:lpstr>СТРОЕНИЕ АТМОСФЕРЫ</vt:lpstr>
      <vt:lpstr>ЗАПОЛНИТЕ ТАБЛИЦУ</vt:lpstr>
      <vt:lpstr>ЗНАЧЕНИЕ АТМОСФЕРЫ</vt:lpstr>
      <vt:lpstr>ОТВЕТЬТЕ НА ВОПРОСЫ</vt:lpstr>
      <vt:lpstr>Достигнуты ли цели урока?  На все ли основные вопросы вы теперь можете ответить?</vt:lpstr>
      <vt:lpstr>ДОМАШНЕЕ ЗАДАНИЕ</vt:lpstr>
      <vt:lpstr>Использованные ресурсы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</dc:title>
  <dc:creator>Admin</dc:creator>
  <cp:lastModifiedBy>Слушатель</cp:lastModifiedBy>
  <cp:revision>61</cp:revision>
  <dcterms:created xsi:type="dcterms:W3CDTF">2013-02-05T20:23:50Z</dcterms:created>
  <dcterms:modified xsi:type="dcterms:W3CDTF">2015-02-12T09:45:48Z</dcterms:modified>
</cp:coreProperties>
</file>