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63" r:id="rId12"/>
    <p:sldId id="264" r:id="rId13"/>
    <p:sldId id="265" r:id="rId14"/>
    <p:sldId id="267" r:id="rId15"/>
    <p:sldId id="268" r:id="rId16"/>
    <p:sldId id="269" r:id="rId17"/>
    <p:sldId id="273" r:id="rId18"/>
    <p:sldId id="276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4660"/>
  </p:normalViewPr>
  <p:slideViewPr>
    <p:cSldViewPr>
      <p:cViewPr varScale="1">
        <p:scale>
          <a:sx n="52" d="100"/>
          <a:sy n="52" d="100"/>
        </p:scale>
        <p:origin x="6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1B0B3-A6BF-4A56-B6EA-97E6DF857E7F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589C5-6E3E-4918-A0D6-356B387CFA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7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589C5-6E3E-4918-A0D6-356B387CFAE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9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6ABA-DA66-482E-A2D0-33184DED04B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BDA-CCB5-4931-98D7-ACCEC22C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6ABA-DA66-482E-A2D0-33184DED04B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BDA-CCB5-4931-98D7-ACCEC22C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6ABA-DA66-482E-A2D0-33184DED04B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BDA-CCB5-4931-98D7-ACCEC22C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6ABA-DA66-482E-A2D0-33184DED04B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BDA-CCB5-4931-98D7-ACCEC22C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6ABA-DA66-482E-A2D0-33184DED04B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BDA-CCB5-4931-98D7-ACCEC22C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6ABA-DA66-482E-A2D0-33184DED04B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BDA-CCB5-4931-98D7-ACCEC22C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6ABA-DA66-482E-A2D0-33184DED04B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BDA-CCB5-4931-98D7-ACCEC22C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6ABA-DA66-482E-A2D0-33184DED04B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BDA-CCB5-4931-98D7-ACCEC22C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6ABA-DA66-482E-A2D0-33184DED04B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BDA-CCB5-4931-98D7-ACCEC22C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6ABA-DA66-482E-A2D0-33184DED04B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BDA-CCB5-4931-98D7-ACCEC22C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6ABA-DA66-482E-A2D0-33184DED04B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BDA-CCB5-4931-98D7-ACCEC22C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A6ABA-DA66-482E-A2D0-33184DED04B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49BDA-CCB5-4931-98D7-ACCEC22C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0070C0"/>
                </a:solidFill>
                <a:latin typeface="Arial Black" pitchFamily="34" charset="0"/>
                <a:cs typeface="FrankRuehl" pitchFamily="34" charset="-79"/>
              </a:rPr>
              <a:t>Природа</a:t>
            </a:r>
            <a:br>
              <a:rPr lang="ru-RU" sz="8000" b="1" i="1" dirty="0" smtClean="0">
                <a:solidFill>
                  <a:srgbClr val="0070C0"/>
                </a:solidFill>
                <a:latin typeface="Arial Black" pitchFamily="34" charset="0"/>
                <a:cs typeface="FrankRuehl" pitchFamily="34" charset="-79"/>
              </a:rPr>
            </a:br>
            <a:r>
              <a:rPr lang="ru-RU" sz="8000" b="1" i="1" dirty="0" smtClean="0">
                <a:solidFill>
                  <a:srgbClr val="0070C0"/>
                </a:solidFill>
                <a:latin typeface="Arial Black" pitchFamily="34" charset="0"/>
                <a:cs typeface="FrankRuehl" pitchFamily="34" charset="-79"/>
              </a:rPr>
              <a:t> Крыма</a:t>
            </a:r>
            <a:r>
              <a:rPr lang="ru-RU" sz="8000" b="1" i="1" smtClean="0">
                <a:solidFill>
                  <a:srgbClr val="0070C0"/>
                </a:solidFill>
                <a:latin typeface="Arial Black" pitchFamily="34" charset="0"/>
                <a:cs typeface="FrankRuehl" pitchFamily="34" charset="-79"/>
              </a:rPr>
              <a:t/>
            </a:r>
            <a:br>
              <a:rPr lang="ru-RU" sz="8000" b="1" i="1" smtClean="0">
                <a:solidFill>
                  <a:srgbClr val="0070C0"/>
                </a:solidFill>
                <a:latin typeface="Arial Black" pitchFamily="34" charset="0"/>
                <a:cs typeface="FrankRuehl" pitchFamily="34" charset="-79"/>
              </a:rPr>
            </a:br>
            <a:r>
              <a:rPr lang="ru-RU" sz="8000" b="1" i="1" smtClean="0">
                <a:solidFill>
                  <a:srgbClr val="0070C0"/>
                </a:solidFill>
                <a:latin typeface="Arial Black" pitchFamily="34" charset="0"/>
                <a:cs typeface="FrankRuehl" pitchFamily="34" charset="-79"/>
              </a:rPr>
              <a:t>        </a:t>
            </a:r>
            <a:r>
              <a:rPr lang="ru-RU" sz="1200" b="1" i="1" smtClean="0">
                <a:solidFill>
                  <a:srgbClr val="0070C0"/>
                </a:solidFill>
                <a:latin typeface="Arial Black" pitchFamily="34" charset="0"/>
                <a:cs typeface="FrankRuehl" pitchFamily="34" charset="-79"/>
              </a:rPr>
              <a:t> </a:t>
            </a:r>
            <a:r>
              <a:rPr lang="ru-RU" sz="1200" b="1" i="1" dirty="0" smtClean="0">
                <a:solidFill>
                  <a:srgbClr val="0070C0"/>
                </a:solidFill>
                <a:latin typeface="Arial Black" pitchFamily="34" charset="0"/>
                <a:cs typeface="FrankRuehl" pitchFamily="34" charset="-79"/>
              </a:rPr>
              <a:t>урок  изобразительного искусства в </a:t>
            </a:r>
            <a:r>
              <a:rPr lang="ru-RU" sz="1200" b="1" i="1" smtClean="0">
                <a:solidFill>
                  <a:srgbClr val="0070C0"/>
                </a:solidFill>
                <a:latin typeface="Arial Black" pitchFamily="34" charset="0"/>
                <a:cs typeface="FrankRuehl" pitchFamily="34" charset="-79"/>
              </a:rPr>
              <a:t>4 классе</a:t>
            </a:r>
            <a:br>
              <a:rPr lang="ru-RU" sz="1200" b="1" i="1" smtClean="0">
                <a:solidFill>
                  <a:srgbClr val="0070C0"/>
                </a:solidFill>
                <a:latin typeface="Arial Black" pitchFamily="34" charset="0"/>
                <a:cs typeface="FrankRuehl" pitchFamily="34" charset="-79"/>
              </a:rPr>
            </a:br>
            <a:endParaRPr lang="ru-RU" sz="8000" b="1" i="1" dirty="0">
              <a:solidFill>
                <a:srgbClr val="0070C0"/>
              </a:solidFill>
              <a:latin typeface="Arial Black" pitchFamily="34" charset="0"/>
              <a:cs typeface="FrankRuehl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Хозяин\Desktop\serebryanniestry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err="1" smtClean="0">
                <a:solidFill>
                  <a:srgbClr val="7030A0"/>
                </a:solidFill>
                <a:latin typeface="Comic Sans MS" pitchFamily="66" charset="0"/>
              </a:rPr>
              <a:t>Учан</a:t>
            </a:r>
            <a:r>
              <a:rPr lang="ru-RU" sz="3600" i="1" dirty="0" smtClean="0">
                <a:solidFill>
                  <a:srgbClr val="7030A0"/>
                </a:solidFill>
                <a:latin typeface="Comic Sans MS" pitchFamily="66" charset="0"/>
              </a:rPr>
              <a:t> - Су</a:t>
            </a:r>
            <a:endParaRPr lang="ru-RU" sz="3600" i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endParaRPr lang="ru-RU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ru-RU" sz="1800" dirty="0" err="1" smtClean="0">
                <a:solidFill>
                  <a:srgbClr val="0070C0"/>
                </a:solidFill>
                <a:latin typeface="Comic Sans MS" pitchFamily="66" charset="0"/>
              </a:rPr>
              <a:t>Учан</a:t>
            </a: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 - Су  - переводится с крымско-татарского языка как "летучая (падающая) вода", Самый большой в Крыму водопад находится примерно в 7—8 км от города Ялта, в горах. 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До него можно дойти пешком от  дома-музея А.П. Чехова</a:t>
            </a:r>
            <a:b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099" name="Picture 3" descr="C:\Users\Хозяин\Desktop\bihhuh_co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6672"/>
            <a:ext cx="5256583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Arial Black" pitchFamily="34" charset="0"/>
              </a:rPr>
              <a:t>Вода падает с высоты 98 метров</a:t>
            </a:r>
            <a:endParaRPr lang="ru-RU" sz="36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Хозяин\Desktop\86160036_2977473_0_7fb1b_859a51b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700808"/>
            <a:ext cx="8890000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 err="1" smtClean="0">
                <a:solidFill>
                  <a:srgbClr val="7030A0"/>
                </a:solidFill>
                <a:latin typeface="Arial Black" pitchFamily="34" charset="0"/>
              </a:rPr>
              <a:t>Никитский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ботанический сад</a:t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7170" name="Picture 2" descr="C:\Users\Хозяин\Desktop\0a2eedfdc71b45ae2c8e59fb7ce9ad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18140" cy="5095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Хозяин\Desktop\сад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820891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Хозяин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2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feglobe.net/media/entry/51/P107081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9"/>
            <a:ext cx="842493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Курорты Крыма</a:t>
            </a:r>
            <a:endParaRPr lang="ru-RU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4338" name="Picture 2" descr="C:\Users\Хозяин\Desktop\курорты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136904" cy="4536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Хозяин\Desktop\c87dcf41442fb21b4d696b6437d29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208912" cy="568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Детский лагерь «</a:t>
            </a:r>
            <a:r>
              <a:rPr lang="ru-RU" i="1" dirty="0" err="1" smtClean="0">
                <a:solidFill>
                  <a:srgbClr val="0070C0"/>
                </a:solidFill>
                <a:latin typeface="Arial Black" pitchFamily="34" charset="0"/>
              </a:rPr>
              <a:t>Артэк</a:t>
            </a: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»</a:t>
            </a:r>
            <a:endParaRPr lang="ru-RU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5362" name="Picture 2" descr="C:\Users\Хозяин\Desktop\ар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4170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 algn="l"/>
            <a:r>
              <a:rPr lang="ru-RU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Цель: </a:t>
            </a:r>
            <a:br>
              <a:rPr lang="ru-RU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познакомить учащихся с природой и культурным наследием Крыма. </a:t>
            </a:r>
            <a:br>
              <a:rPr lang="ru-RU" b="1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i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Хозяин\Desktop\арте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36904" cy="540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bakan.sibnovosti.ru/pictures/0410/9926/v_hakasii_etim_letom_ozdorovyat_57_tysyach_det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5760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54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5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Задачи</a:t>
            </a:r>
            <a:r>
              <a:rPr lang="en-US" sz="4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200" b="1" i="1" dirty="0" smtClean="0">
                <a:solidFill>
                  <a:srgbClr val="0070C0"/>
                </a:solidFill>
                <a:latin typeface="Comic Sans MS" pitchFamily="66" charset="0"/>
              </a:rPr>
              <a:t>Обучающие: </a:t>
            </a:r>
            <a:r>
              <a:rPr lang="ru-RU" sz="2200" i="1" dirty="0">
                <a:solidFill>
                  <a:srgbClr val="0070C0"/>
                </a:solidFill>
                <a:latin typeface="Comic Sans MS" pitchFamily="66" charset="0"/>
                <a:ea typeface="Calibri"/>
              </a:rPr>
              <a:t>способствовать формированию понятия о пейзаже;</a:t>
            </a:r>
            <a:r>
              <a:rPr lang="ru-RU" sz="2200" i="1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200" i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200" i="1" dirty="0">
                <a:solidFill>
                  <a:srgbClr val="0070C0"/>
                </a:solidFill>
                <a:latin typeface="Comic Sans MS" pitchFamily="66" charset="0"/>
                <a:ea typeface="Calibri"/>
              </a:rPr>
              <a:t>способствовать формированию умения анализировать пейзажи.</a:t>
            </a:r>
            <a:r>
              <a:rPr lang="ru-RU" sz="2200" i="1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200" i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200" b="1" i="1" dirty="0" smtClean="0">
                <a:solidFill>
                  <a:srgbClr val="0070C0"/>
                </a:solidFill>
                <a:latin typeface="Comic Sans MS" pitchFamily="66" charset="0"/>
              </a:rPr>
              <a:t>  Развивающие: </a:t>
            </a:r>
            <a:r>
              <a:rPr lang="ru-RU" sz="2200" i="1" dirty="0">
                <a:solidFill>
                  <a:srgbClr val="0070C0"/>
                </a:solidFill>
                <a:latin typeface="Comic Sans MS" pitchFamily="66" charset="0"/>
                <a:ea typeface="Calibri"/>
              </a:rPr>
              <a:t>сформировать представление о природе Крыма;</a:t>
            </a:r>
            <a:r>
              <a:rPr lang="ru-RU" sz="2200" i="1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200" i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200" i="1" dirty="0" smtClean="0">
                <a:solidFill>
                  <a:srgbClr val="0070C0"/>
                </a:solidFill>
                <a:latin typeface="Comic Sans MS" pitchFamily="66" charset="0"/>
                <a:ea typeface="Calibri"/>
              </a:rPr>
              <a:t/>
            </a:r>
            <a:br>
              <a:rPr lang="ru-RU" sz="2200" i="1" dirty="0" smtClean="0">
                <a:solidFill>
                  <a:srgbClr val="0070C0"/>
                </a:solidFill>
                <a:latin typeface="Comic Sans MS" pitchFamily="66" charset="0"/>
                <a:ea typeface="Calibri"/>
              </a:rPr>
            </a:br>
            <a:r>
              <a:rPr lang="ru-RU" sz="2200" b="1" i="1" dirty="0" smtClean="0">
                <a:solidFill>
                  <a:srgbClr val="0070C0"/>
                </a:solidFill>
                <a:latin typeface="Comic Sans MS" pitchFamily="66" charset="0"/>
              </a:rPr>
              <a:t>Воспитывающие: </a:t>
            </a:r>
            <a:r>
              <a:rPr lang="ru-RU" sz="2200" i="1" dirty="0">
                <a:solidFill>
                  <a:srgbClr val="0070C0"/>
                </a:solidFill>
                <a:latin typeface="Comic Sans MS" pitchFamily="66" charset="0"/>
                <a:ea typeface="Calibri"/>
              </a:rPr>
              <a:t>способствовать воспитанию патриотизма, любви к родному краю, </a:t>
            </a:r>
            <a:r>
              <a:rPr lang="ru-RU" sz="2200" i="1" dirty="0" smtClean="0">
                <a:solidFill>
                  <a:srgbClr val="0070C0"/>
                </a:solidFill>
                <a:latin typeface="Comic Sans MS" pitchFamily="66" charset="0"/>
                <a:ea typeface="Calibri"/>
              </a:rPr>
              <a:t>прир</a:t>
            </a:r>
            <a:r>
              <a:rPr lang="ru-RU" sz="2700" i="1" dirty="0" smtClean="0">
                <a:solidFill>
                  <a:srgbClr val="0070C0"/>
                </a:solidFill>
                <a:latin typeface="Comic Sans MS" pitchFamily="66" charset="0"/>
                <a:ea typeface="Calibri"/>
              </a:rPr>
              <a:t>оде.</a:t>
            </a:r>
            <a:endParaRPr lang="ru-RU" sz="2700" i="1" dirty="0">
              <a:solidFill>
                <a:srgbClr val="0070C0"/>
              </a:solidFill>
              <a:latin typeface="Comic Sans MS" pitchFamily="66" charset="0"/>
              <a:ea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62478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Крым - слово татарского происхождения, также, как и названия                  городов : Симферополь,  Ялта,  Алушта и др. ,что указывает на то, что эта территория населялась татарами и называлась Крымске   - татарским ханством и входила в состав Османской империи вплоть до 1784г.,когда российские войска под предводительством князя Г. Потемкина и флот под командованием А.Орлова одержали победу в войне с Османской империей и полуостров был присоединен к Великой Российской империи, также, как и материковая часть Причерноморья.  Князем  Потемкиным по Указу императрицы  Екатерины  2 -</a:t>
            </a:r>
            <a:r>
              <a:rPr lang="ru-RU" sz="2000" i="1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й</a:t>
            </a:r>
            <a:r>
              <a:rPr lang="ru-RU" sz="2000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были заложены города: Одесса, Николаев, Севастополь,  ставший городом русских моряков</a:t>
            </a:r>
            <a:r>
              <a:rPr lang="ru-RU" sz="2000" i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                        </a:t>
            </a:r>
            <a:r>
              <a:rPr lang="ru-RU" sz="2000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Здесь строился российский  флот,   селились семьи солдат, офицеров, строителей.</a:t>
            </a:r>
          </a:p>
          <a:p>
            <a:endParaRPr lang="ru-RU" sz="2000" i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000" i="1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000" i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000" i="1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000" i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000" i="1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0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map_krym_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6895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660000"/>
                </a:solidFill>
                <a:latin typeface="Arial Black" pitchFamily="34" charset="0"/>
              </a:rPr>
              <a:t>Крым</a:t>
            </a:r>
            <a:r>
              <a:rPr lang="ru-RU" sz="2400" dirty="0" smtClean="0">
                <a:solidFill>
                  <a:srgbClr val="000000"/>
                </a:solidFill>
                <a:latin typeface="Arial Black" pitchFamily="34" charset="0"/>
              </a:rPr>
              <a:t> – неповторимый уголок на земле, с уникальной природой, историей и культурой. Крым прекрасен</a:t>
            </a:r>
            <a:r>
              <a:rPr lang="ru-RU" sz="2400" dirty="0" smtClean="0">
                <a:solidFill>
                  <a:srgbClr val="000000"/>
                </a:solidFill>
                <a:latin typeface="Comic Sans MS" pitchFamily="66" charset="0"/>
              </a:rPr>
              <a:t>. 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>
            <a:normAutofit/>
          </a:bodyPr>
          <a:lstStyle/>
          <a:p>
            <a:r>
              <a:rPr lang="ru-RU" sz="1900" i="1" dirty="0" smtClean="0">
                <a:solidFill>
                  <a:srgbClr val="7030A0"/>
                </a:solidFill>
                <a:latin typeface="Arial Black" pitchFamily="34" charset="0"/>
              </a:rPr>
              <a:t>Особенно прекрасен Крым   весной</a:t>
            </a:r>
            <a:endParaRPr lang="ru-RU" sz="1900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9" y="1700808"/>
            <a:ext cx="4042792" cy="474067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lvl="0"/>
            <a:endParaRPr lang="ru-RU" sz="35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lvl="0"/>
            <a:endParaRPr lang="ru-RU" sz="5600" i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lvl="0"/>
            <a:endParaRPr lang="ru-RU" sz="5600" i="1" dirty="0">
              <a:solidFill>
                <a:srgbClr val="7030A0"/>
              </a:solidFill>
              <a:latin typeface="Arial Black" pitchFamily="34" charset="0"/>
            </a:endParaRPr>
          </a:p>
          <a:p>
            <a:pPr lvl="0"/>
            <a:endParaRPr lang="ru-RU" sz="5600" i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lvl="0"/>
            <a:endParaRPr lang="ru-RU" sz="5600" i="1" dirty="0">
              <a:solidFill>
                <a:srgbClr val="7030A0"/>
              </a:solidFill>
              <a:latin typeface="Arial Black" pitchFamily="34" charset="0"/>
            </a:endParaRPr>
          </a:p>
          <a:p>
            <a:pPr lvl="0"/>
            <a:endParaRPr lang="ru-RU" sz="5600" i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lvl="0"/>
            <a:endParaRPr lang="ru-RU" sz="5600" i="1" dirty="0">
              <a:solidFill>
                <a:srgbClr val="7030A0"/>
              </a:solidFill>
              <a:latin typeface="Arial Black" pitchFamily="34" charset="0"/>
            </a:endParaRPr>
          </a:p>
          <a:p>
            <a:pPr lvl="0"/>
            <a:r>
              <a:rPr lang="ru-RU" sz="5600" i="1" dirty="0" smtClean="0">
                <a:solidFill>
                  <a:srgbClr val="7030A0"/>
                </a:solidFill>
                <a:latin typeface="Arial Black" pitchFamily="34" charset="0"/>
              </a:rPr>
              <a:t>Весна </a:t>
            </a:r>
            <a:r>
              <a:rPr lang="ru-RU" sz="5600" i="1" dirty="0">
                <a:solidFill>
                  <a:srgbClr val="7030A0"/>
                </a:solidFill>
                <a:latin typeface="Arial Black" pitchFamily="34" charset="0"/>
              </a:rPr>
              <a:t>в Крыму протекает быстро благодаря увеличению высоты солнца и продолжительности </a:t>
            </a:r>
            <a:r>
              <a:rPr lang="ru-RU" sz="5600" i="1" dirty="0" smtClean="0">
                <a:solidFill>
                  <a:srgbClr val="7030A0"/>
                </a:solidFill>
                <a:latin typeface="Arial Black" pitchFamily="34" charset="0"/>
              </a:rPr>
              <a:t>дня</a:t>
            </a:r>
            <a:r>
              <a:rPr lang="ru-RU" sz="5600" i="1" dirty="0">
                <a:solidFill>
                  <a:srgbClr val="7030A0"/>
                </a:solidFill>
                <a:latin typeface="Arial Black" pitchFamily="34" charset="0"/>
              </a:rPr>
              <a:t>.</a:t>
            </a:r>
            <a:r>
              <a:rPr lang="ru-RU" sz="5600" i="1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</a:p>
          <a:p>
            <a:pPr lvl="0"/>
            <a:endParaRPr lang="ru-RU" i="1" dirty="0">
              <a:solidFill>
                <a:srgbClr val="00B0F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Хозяин\Desktop\i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3588419" cy="4032448"/>
          </a:xfrm>
          <a:prstGeom prst="rect">
            <a:avLst/>
          </a:prstGeom>
          <a:noFill/>
        </p:spPr>
      </p:pic>
      <p:pic>
        <p:nvPicPr>
          <p:cNvPr id="2051" name="Picture 3" descr="C:\Users\Хозяин\Desktop\i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76872"/>
            <a:ext cx="418145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Arial Black" pitchFamily="34" charset="0"/>
              </a:rPr>
              <a:t>Летом в Крыму преобладает ясная, жаркая и маловетреная погода с проявлением местных бризов, горно-долинных и склонных ветров. Как правило в летнее время сильные волнения моря и штормы бывают крайне редко.</a:t>
            </a:r>
            <a:endParaRPr lang="ru-RU" sz="2000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Хозяин\Desktop\0_cff43_2539fe09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28092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Arial Black" pitchFamily="34" charset="0"/>
              </a:rPr>
              <a:t>Лес является и хорошим накопителем влаги</a:t>
            </a:r>
            <a:endParaRPr lang="ru-RU" sz="36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1266" name="Picture 2" descr="C:\Users\Хозяин\Desktop\лес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848872" cy="4680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rgbClr val="00B0F0"/>
                </a:solidFill>
                <a:latin typeface="Arial Black" pitchFamily="34" charset="0"/>
              </a:rPr>
              <a:t>Зима в Крыму </a:t>
            </a:r>
            <a:br>
              <a:rPr lang="ru-RU" sz="2400" i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2400" i="1" dirty="0" smtClean="0">
                <a:solidFill>
                  <a:srgbClr val="00B0F0"/>
                </a:solidFill>
                <a:latin typeface="Arial Black" pitchFamily="34" charset="0"/>
              </a:rPr>
              <a:t>всюду относительно влажная, с частым выпадением осадков и малым испарением</a:t>
            </a:r>
            <a:endParaRPr lang="ru-RU" sz="2400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2290" name="Picture 2" descr="C:\Users\Хозяин\Desktop\294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844824"/>
            <a:ext cx="8096250" cy="4284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198</Words>
  <Application>Microsoft Office PowerPoint</Application>
  <PresentationFormat>Экран (4:3)</PresentationFormat>
  <Paragraphs>33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 Unicode MS</vt:lpstr>
      <vt:lpstr>Arial</vt:lpstr>
      <vt:lpstr>Arial Black</vt:lpstr>
      <vt:lpstr>Calibri</vt:lpstr>
      <vt:lpstr>Comic Sans MS</vt:lpstr>
      <vt:lpstr>FrankRuehl</vt:lpstr>
      <vt:lpstr>Тема Office</vt:lpstr>
      <vt:lpstr>Природа  Крыма          урок  изобразительного искусства в 4 классе </vt:lpstr>
      <vt:lpstr>Цель:  познакомить учащихся с природой и культурным наследием Крыма.  </vt:lpstr>
      <vt:lpstr>      Задачи:    Обучающие: способствовать формированию понятия о пейзаже; способствовать формированию умения анализировать пейзажи.   Развивающие: сформировать представление о природе Крыма;  Воспитывающие: способствовать воспитанию патриотизма, любви к родному краю, природе.</vt:lpstr>
      <vt:lpstr>Презентация PowerPoint</vt:lpstr>
      <vt:lpstr>Презентация PowerPoint</vt:lpstr>
      <vt:lpstr>Крым – неповторимый уголок на земле, с уникальной природой, историей и культурой. Крым прекрасен. </vt:lpstr>
      <vt:lpstr> Летом в Крыму преобладает ясная, жаркая и маловетреная погода с проявлением местных бризов, горно-долинных и склонных ветров. Как правило в летнее время сильные волнения моря и штормы бывают крайне редко.</vt:lpstr>
      <vt:lpstr>Лес является и хорошим накопителем влаги</vt:lpstr>
      <vt:lpstr>Зима в Крыму  всюду относительно влажная, с частым выпадением осадков и малым испарением</vt:lpstr>
      <vt:lpstr>Презентация PowerPoint</vt:lpstr>
      <vt:lpstr>Учан - Су</vt:lpstr>
      <vt:lpstr>Вода падает с высоты 98 метров</vt:lpstr>
      <vt:lpstr> Никитский ботанический сад </vt:lpstr>
      <vt:lpstr>Презентация PowerPoint</vt:lpstr>
      <vt:lpstr>Презентация PowerPoint</vt:lpstr>
      <vt:lpstr>Презентация PowerPoint</vt:lpstr>
      <vt:lpstr>Курорты Крыма</vt:lpstr>
      <vt:lpstr>Презентация PowerPoint</vt:lpstr>
      <vt:lpstr>Детский лагерь «Артэк»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 Крыма</dc:title>
  <dc:creator>Хозяин</dc:creator>
  <cp:lastModifiedBy>Владелец</cp:lastModifiedBy>
  <cp:revision>11</cp:revision>
  <dcterms:created xsi:type="dcterms:W3CDTF">2014-05-26T11:07:22Z</dcterms:created>
  <dcterms:modified xsi:type="dcterms:W3CDTF">2018-06-27T03:51:26Z</dcterms:modified>
</cp:coreProperties>
</file>