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92" r:id="rId2"/>
    <p:sldId id="272" r:id="rId3"/>
    <p:sldId id="395" r:id="rId4"/>
    <p:sldId id="258" r:id="rId5"/>
    <p:sldId id="259" r:id="rId6"/>
    <p:sldId id="390" r:id="rId7"/>
    <p:sldId id="262" r:id="rId8"/>
    <p:sldId id="399" r:id="rId9"/>
    <p:sldId id="391" r:id="rId10"/>
    <p:sldId id="359" r:id="rId11"/>
    <p:sldId id="273" r:id="rId12"/>
    <p:sldId id="334" r:id="rId13"/>
    <p:sldId id="377" r:id="rId14"/>
    <p:sldId id="378" r:id="rId15"/>
    <p:sldId id="32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A8B21"/>
    <a:srgbClr val="A98317"/>
    <a:srgbClr val="336600"/>
    <a:srgbClr val="FFFFBD"/>
    <a:srgbClr val="6EA159"/>
    <a:srgbClr val="8CAA5A"/>
    <a:srgbClr val="808000"/>
    <a:srgbClr val="FAF2D2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4" autoAdjust="0"/>
    <p:restoredTop sz="96061" autoAdjust="0"/>
  </p:normalViewPr>
  <p:slideViewPr>
    <p:cSldViewPr>
      <p:cViewPr varScale="1">
        <p:scale>
          <a:sx n="52" d="100"/>
          <a:sy n="52" d="100"/>
        </p:scale>
        <p:origin x="12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CFD43-A844-4843-9827-C0D295C92734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28E5-FB01-4F2D-9351-6362810D9D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28E5-FB01-4F2D-9351-6362810D9D3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160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28E5-FB01-4F2D-9351-6362810D9D36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2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60648"/>
            <a:ext cx="8215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Calibri" pitchFamily="34" charset="0"/>
            </a:endParaRPr>
          </a:p>
          <a:p>
            <a:pPr algn="ctr"/>
            <a:endParaRPr lang="ru-RU" sz="2400" dirty="0" smtClean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1500174"/>
            <a:ext cx="677672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ОСНОВЫ</a:t>
            </a: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ЦВЕТОВЕДЕНИЯ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428604"/>
            <a:ext cx="47148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ТРИ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357826"/>
            <a:ext cx="67151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5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ОСНОВНЫХ  </a:t>
            </a:r>
            <a:r>
              <a:rPr lang="ru-RU" sz="5400" b="1" dirty="0" smtClean="0">
                <a:ln w="11430"/>
                <a:solidFill>
                  <a:srgbClr val="DA1F28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ЦВЕТА</a:t>
            </a:r>
          </a:p>
          <a:p>
            <a:pPr algn="ctr"/>
            <a:endParaRPr lang="ru-RU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7" name="Picture 3" descr="C:\Documents and Settings\User\Рабочий стол\фон слайда\КИСТИ И КРАСКИ\1247343796_hbyl_00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57364"/>
            <a:ext cx="4000500" cy="294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72264" y="1714488"/>
            <a:ext cx="2286016" cy="2214578"/>
            <a:chOff x="4014" y="3294"/>
            <a:chExt cx="998" cy="363"/>
          </a:xfrm>
        </p:grpSpPr>
        <p:sp>
          <p:nvSpPr>
            <p:cNvPr id="5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929058" y="1714488"/>
            <a:ext cx="2357454" cy="2214578"/>
            <a:chOff x="2338" y="3379"/>
            <a:chExt cx="510" cy="300"/>
          </a:xfrm>
        </p:grpSpPr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2338" y="3379"/>
              <a:ext cx="510" cy="3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2427" y="3399"/>
              <a:ext cx="98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1214414" y="1714488"/>
            <a:ext cx="2286016" cy="2214578"/>
            <a:chOff x="385" y="3339"/>
            <a:chExt cx="998" cy="363"/>
          </a:xfrm>
        </p:grpSpPr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474" y="3378"/>
              <a:ext cx="267" cy="19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15140" y="2571744"/>
            <a:ext cx="195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3">
                      <a:lumMod val="20000"/>
                      <a:lumOff val="80000"/>
                    </a:schemeClr>
                  </a:outerShdw>
                </a:effectLst>
                <a:latin typeface="Calibri" pitchFamily="34" charset="0"/>
              </a:rPr>
              <a:t>Красный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3">
                    <a:lumMod val="20000"/>
                    <a:lumOff val="8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2571744"/>
            <a:ext cx="1794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6D02E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</a:effectLst>
                <a:latin typeface="Calibri" pitchFamily="34" charset="0"/>
              </a:rPr>
              <a:t>Желтый</a:t>
            </a:r>
            <a:endParaRPr lang="ru-RU" sz="3600" b="1" dirty="0">
              <a:solidFill>
                <a:srgbClr val="F6D02E"/>
              </a:solidFill>
              <a:effectLst>
                <a:outerShdw blurRad="50800" dist="50800" dir="5400000" algn="ctr" rotWithShape="0">
                  <a:schemeClr val="accent3">
                    <a:lumMod val="5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2643182"/>
            <a:ext cx="202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cmpd="sng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3622C8"/>
                </a:solidFill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latin typeface="Calibri" pitchFamily="34" charset="0"/>
                <a:cs typeface="Arial" pitchFamily="34" charset="0"/>
              </a:rPr>
              <a:t>Синий</a:t>
            </a:r>
            <a:endParaRPr lang="ru-RU" sz="3600" b="1" dirty="0">
              <a:ln cmpd="sng">
                <a:solidFill>
                  <a:schemeClr val="accent2">
                    <a:lumMod val="75000"/>
                  </a:schemeClr>
                </a:solidFill>
              </a:ln>
              <a:solidFill>
                <a:srgbClr val="3622C8"/>
              </a:solidFill>
              <a:effectLst>
                <a:outerShdw blurRad="50800" dist="50800" dir="5400000" algn="ctr" rotWithShape="0">
                  <a:schemeClr val="bg1">
                    <a:lumMod val="95000"/>
                  </a:scheme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14290"/>
            <a:ext cx="857252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4400" b="1" kern="10" dirty="0" smtClean="0">
                <a:ln w="9525" cmpd="sng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ОСНОВНЫМИ  ЦВЕТАМИ</a:t>
            </a:r>
            <a:endParaRPr lang="ru-RU" sz="4400" b="1" kern="10" dirty="0">
              <a:ln w="9525" cmpd="sng">
                <a:noFill/>
                <a:round/>
                <a:headEnd/>
                <a:tailEnd/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4000504"/>
            <a:ext cx="7572428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прочие цвета называются составными, ибо получаются в результате смешения основных цветов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714356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720000" algn="ctr" rotWithShape="0">
                    <a:prstClr val="white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первичными,  являются: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86116" y="357166"/>
            <a:ext cx="3571900" cy="3286148"/>
          </a:xfrm>
          <a:prstGeom prst="ellipse">
            <a:avLst/>
          </a:prstGeom>
          <a:solidFill>
            <a:srgbClr val="F62F00">
              <a:alpha val="93000"/>
            </a:srgbClr>
          </a:solidFill>
          <a:ln>
            <a:noFill/>
          </a:ln>
          <a:effectLst>
            <a:innerShdw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57818" y="3214686"/>
            <a:ext cx="3500462" cy="3214710"/>
          </a:xfrm>
          <a:prstGeom prst="ellipse">
            <a:avLst/>
          </a:prstGeom>
          <a:solidFill>
            <a:srgbClr val="1952A7">
              <a:alpha val="90000"/>
            </a:srgbClr>
          </a:solidFill>
          <a:ln>
            <a:noFill/>
          </a:ln>
          <a:effectLst>
            <a:innerShdw dir="160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142976" y="3214686"/>
            <a:ext cx="3500462" cy="3286148"/>
          </a:xfrm>
          <a:prstGeom prst="ellipse">
            <a:avLst/>
          </a:prstGeom>
          <a:solidFill>
            <a:srgbClr val="FCEB14">
              <a:alpha val="70000"/>
            </a:srgbClr>
          </a:solidFill>
          <a:ln>
            <a:noFill/>
          </a:ln>
          <a:effectLst>
            <a:innerShdw dir="1674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5087E-6 L 0.08125 -0.08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1503E-6 L 0.00052 0.087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6821E-6 L -0.08038 -0.08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642918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Три основных цвета расположены в треугольнике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Дуга 7"/>
          <p:cNvSpPr/>
          <p:nvPr/>
        </p:nvSpPr>
        <p:spPr>
          <a:xfrm rot="2328391" flipH="1">
            <a:off x="3264965" y="2387434"/>
            <a:ext cx="3091993" cy="3506807"/>
          </a:xfrm>
          <a:prstGeom prst="arc">
            <a:avLst>
              <a:gd name="adj1" fmla="val 17823490"/>
              <a:gd name="adj2" fmla="val 481159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8768483" flipH="1">
            <a:off x="4026693" y="2392638"/>
            <a:ext cx="3009505" cy="3574509"/>
          </a:xfrm>
          <a:prstGeom prst="arc">
            <a:avLst>
              <a:gd name="adj1" fmla="val 16784050"/>
              <a:gd name="adj2" fmla="val 415514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 flipH="1">
            <a:off x="3643306" y="2928934"/>
            <a:ext cx="3071834" cy="3643338"/>
          </a:xfrm>
          <a:prstGeom prst="arc">
            <a:avLst>
              <a:gd name="adj1" fmla="val 17541107"/>
              <a:gd name="adj2" fmla="val 413390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931631" y="3140543"/>
            <a:ext cx="2852111" cy="1714513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483489" y="3160320"/>
            <a:ext cx="2847541" cy="1670388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00430" y="5429264"/>
            <a:ext cx="3286148" cy="1588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3911033" y="4375719"/>
            <a:ext cx="637533" cy="1030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</p:cNvCxnSpPr>
          <p:nvPr/>
        </p:nvCxnSpPr>
        <p:spPr>
          <a:xfrm rot="16200000" flipV="1">
            <a:off x="6045015" y="4599191"/>
            <a:ext cx="603492" cy="977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679951" y="3321049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000364" y="4714884"/>
            <a:ext cx="914400" cy="914400"/>
          </a:xfrm>
          <a:prstGeom prst="ellipse">
            <a:avLst/>
          </a:prstGeom>
          <a:solidFill>
            <a:srgbClr val="177DD9"/>
          </a:solidFill>
          <a:effectLst>
            <a:innerShdw blurRad="330200" dist="203200" dir="135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86512" y="4786322"/>
            <a:ext cx="914400" cy="914400"/>
          </a:xfrm>
          <a:prstGeom prst="ellipse">
            <a:avLst/>
          </a:prstGeom>
          <a:solidFill>
            <a:srgbClr val="F4EE00"/>
          </a:solidFill>
          <a:effectLst>
            <a:innerShdw blurRad="330200" dist="228600" dir="13020000">
              <a:schemeClr val="bg1">
                <a:alpha val="9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43438" y="2143116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innerShdw blurRad="304800" dist="190500" dir="11100000">
              <a:schemeClr val="bg1">
                <a:alpha val="93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6314" y="4000504"/>
            <a:ext cx="714380" cy="7000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1" grpId="0" animBg="1"/>
      <p:bldP spid="6" grpId="0" animBg="1"/>
      <p:bldP spid="5" grpId="0" animBg="1"/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уга 7"/>
          <p:cNvSpPr/>
          <p:nvPr/>
        </p:nvSpPr>
        <p:spPr>
          <a:xfrm rot="2328391" flipH="1">
            <a:off x="2875785" y="1685758"/>
            <a:ext cx="2951471" cy="3461722"/>
          </a:xfrm>
          <a:prstGeom prst="arc">
            <a:avLst>
              <a:gd name="adj1" fmla="val 17895573"/>
              <a:gd name="adj2" fmla="val 481159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768483" flipH="1">
            <a:off x="3579625" y="1705580"/>
            <a:ext cx="2812762" cy="3448429"/>
          </a:xfrm>
          <a:prstGeom prst="arc">
            <a:avLst>
              <a:gd name="adj1" fmla="val 16784050"/>
              <a:gd name="adj2" fmla="val 4516541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 flipH="1">
            <a:off x="3071802" y="2000240"/>
            <a:ext cx="3071834" cy="3643338"/>
          </a:xfrm>
          <a:prstGeom prst="arc">
            <a:avLst>
              <a:gd name="adj1" fmla="val 17541107"/>
              <a:gd name="adj2" fmla="val 413390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360126" y="2354726"/>
            <a:ext cx="2780675" cy="1500199"/>
          </a:xfrm>
          <a:prstGeom prst="line">
            <a:avLst/>
          </a:prstGeom>
          <a:ln w="50800">
            <a:solidFill>
              <a:srgbClr val="A983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000496" y="2214554"/>
            <a:ext cx="2786082" cy="1785950"/>
          </a:xfrm>
          <a:prstGeom prst="line">
            <a:avLst/>
          </a:prstGeom>
          <a:ln w="50800">
            <a:solidFill>
              <a:srgbClr val="CC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2"/>
          </p:cNvCxnSpPr>
          <p:nvPr/>
        </p:nvCxnSpPr>
        <p:spPr>
          <a:xfrm rot="5400000" flipH="1" flipV="1">
            <a:off x="4681842" y="2878664"/>
            <a:ext cx="54202" cy="3298014"/>
          </a:xfrm>
          <a:prstGeom prst="line">
            <a:avLst/>
          </a:prstGeom>
          <a:ln w="50800">
            <a:solidFill>
              <a:srgbClr val="CC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071802" y="3857628"/>
            <a:ext cx="1071570" cy="642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</p:cNvCxnSpPr>
          <p:nvPr/>
        </p:nvCxnSpPr>
        <p:spPr>
          <a:xfrm rot="16200000" flipV="1">
            <a:off x="5473511" y="3670497"/>
            <a:ext cx="603492" cy="977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4042187" y="2387177"/>
            <a:ext cx="1071570" cy="11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428860" y="4143380"/>
            <a:ext cx="914400" cy="914400"/>
          </a:xfrm>
          <a:prstGeom prst="ellipse">
            <a:avLst/>
          </a:prstGeom>
          <a:solidFill>
            <a:srgbClr val="1E4DD0"/>
          </a:solidFill>
          <a:effectLst>
            <a:innerShdw blurRad="190500" dist="50800" dir="70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29322" y="4000504"/>
            <a:ext cx="914400" cy="914400"/>
          </a:xfrm>
          <a:prstGeom prst="ellipse">
            <a:avLst/>
          </a:prstGeom>
          <a:solidFill>
            <a:srgbClr val="FFFF00"/>
          </a:solidFill>
          <a:effectLst>
            <a:innerShdw blurRad="190500" dist="139700" dir="4380000">
              <a:schemeClr val="bg1">
                <a:alpha val="9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071934" y="1214422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innerShdw blurRad="304800" dist="139700" dir="5280000">
              <a:schemeClr val="bg1">
                <a:alpha val="9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14810" y="3143248"/>
            <a:ext cx="714380" cy="7000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214290"/>
            <a:ext cx="71438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chilly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8415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На его сторонах построены треугольники составных цветов</a:t>
            </a:r>
            <a:endParaRPr lang="ru-RU" sz="2800" b="1" dirty="0">
              <a:ln w="18415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036215" y="3250405"/>
            <a:ext cx="2714644" cy="1500198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571736" y="3214686"/>
            <a:ext cx="2643206" cy="1643074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00364" y="2571744"/>
            <a:ext cx="3214710" cy="71438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786446" y="2143116"/>
            <a:ext cx="914400" cy="914400"/>
          </a:xfrm>
          <a:prstGeom prst="ellipse">
            <a:avLst/>
          </a:prstGeom>
          <a:solidFill>
            <a:srgbClr val="F99107"/>
          </a:solidFill>
          <a:effectLst>
            <a:innerShdw blurRad="266700" dist="50800" dir="58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14810" y="4929198"/>
            <a:ext cx="914400" cy="914400"/>
          </a:xfrm>
          <a:prstGeom prst="ellipse">
            <a:avLst/>
          </a:prstGeom>
          <a:solidFill>
            <a:srgbClr val="336426"/>
          </a:solidFill>
          <a:effectLst>
            <a:innerShdw blurRad="165100" dist="50800" dir="36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00298" y="2143116"/>
            <a:ext cx="914400" cy="914400"/>
          </a:xfrm>
          <a:prstGeom prst="ellipse">
            <a:avLst/>
          </a:prstGeom>
          <a:solidFill>
            <a:srgbClr val="5836D6"/>
          </a:solidFill>
          <a:effectLst>
            <a:innerShdw blurRad="228600" dist="50800" dir="27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143240" y="1428736"/>
            <a:ext cx="914400" cy="914400"/>
          </a:xfrm>
          <a:prstGeom prst="ellipse">
            <a:avLst/>
          </a:prstGeom>
          <a:solidFill>
            <a:srgbClr val="6E2F9D"/>
          </a:solidFill>
          <a:effectLst>
            <a:innerShdw blurRad="177800" dist="63500" dir="4080000">
              <a:schemeClr val="bg1">
                <a:alpha val="9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000628" y="142873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innerShdw blurRad="190500" dist="76200" dir="534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214546" y="3143248"/>
            <a:ext cx="914400" cy="914400"/>
          </a:xfrm>
          <a:prstGeom prst="ellipse">
            <a:avLst/>
          </a:prstGeom>
          <a:solidFill>
            <a:srgbClr val="3622C8"/>
          </a:solidFill>
          <a:effectLst>
            <a:innerShdw blurRad="228600" dist="50800" dir="28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215074" y="3071810"/>
            <a:ext cx="914400" cy="914400"/>
          </a:xfrm>
          <a:prstGeom prst="ellipse">
            <a:avLst/>
          </a:prstGeom>
          <a:solidFill>
            <a:srgbClr val="FFC000"/>
          </a:solidFill>
          <a:effectLst>
            <a:innerShdw blurRad="177800" dist="76200" dir="55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14942" y="4714884"/>
            <a:ext cx="914400" cy="914400"/>
          </a:xfrm>
          <a:prstGeom prst="ellipse">
            <a:avLst/>
          </a:prstGeom>
          <a:solidFill>
            <a:srgbClr val="92D050"/>
          </a:solidFill>
          <a:effectLst>
            <a:innerShdw blurRad="215900" dist="50800" dir="61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143240" y="4786322"/>
            <a:ext cx="914400" cy="914400"/>
          </a:xfrm>
          <a:prstGeom prst="ellipse">
            <a:avLst/>
          </a:prstGeom>
          <a:solidFill>
            <a:srgbClr val="006666"/>
          </a:solidFill>
          <a:effectLst>
            <a:innerShdw blurRad="190500" dist="50800" dir="576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285852" y="578645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Цвета, расположенные рядом, называются родственными или близкими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8" grpId="0" animBg="1"/>
      <p:bldP spid="32" grpId="0" animBg="1"/>
      <p:bldP spid="33" grpId="0" animBg="1"/>
      <p:bldP spid="35" grpId="0" animBg="1"/>
      <p:bldP spid="37" grpId="0" animBg="1"/>
      <p:bldP spid="39" grpId="0" animBg="1"/>
      <p:bldP spid="40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1604" y="485776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Н.Л. </a:t>
            </a:r>
            <a:r>
              <a:rPr lang="ru-RU" dirty="0" err="1" smtClean="0">
                <a:latin typeface="Calibri" pitchFamily="34" charset="0"/>
              </a:rPr>
              <a:t>Неменская</a:t>
            </a:r>
            <a:r>
              <a:rPr lang="ru-RU" dirty="0" smtClean="0">
                <a:latin typeface="Calibri" pitchFamily="34" charset="0"/>
              </a:rPr>
              <a:t> Изобразительное искусство. Искусство в жизни человека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500042"/>
            <a:ext cx="4907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Используемые источники:</a:t>
            </a:r>
            <a:endParaRPr lang="ru-RU" sz="3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786058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http://firs-art.livejournal.com/5101.html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1643050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http://draw.demiart.ru/2007/01/08/tsvetovedenie/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21455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http://draw.demiart.ru/category/cveta-i-kraski</a:t>
            </a:r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357562"/>
            <a:ext cx="6429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http://www.artprojekt.ru/school/painting/001.html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4071942"/>
            <a:ext cx="6786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Ткаченко Е.И. Таинственный мир цвета. – М.: Юный художник,1999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928670"/>
            <a:ext cx="83582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ПРИРОДА ЦВЕТА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214554"/>
            <a:ext cx="5357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5 ОСНОВНЫХ ЦЕЛЕЙ И ЗАДАЧ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857496"/>
            <a:ext cx="7715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познакомиться с научным исследованием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И. Ньютона о цвете;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дать понятие о спектральном круге;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запомнить три основных цвета и их свойства;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указать на роль цвета в жизни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развить интерес к новым познаниям о цвете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285728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alibri" pitchFamily="34" charset="0"/>
              </a:rPr>
              <a:t>ЦВЕТ</a:t>
            </a:r>
            <a:endParaRPr lang="ru-RU" sz="6000" dirty="0"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1214422"/>
            <a:ext cx="80248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DA1F28">
                    <a:lumMod val="50000"/>
                  </a:srgbClr>
                </a:solidFill>
              </a:rPr>
              <a:t>- </a:t>
            </a:r>
            <a:r>
              <a:rPr lang="ru-RU" sz="4400" dirty="0" smtClean="0">
                <a:solidFill>
                  <a:srgbClr val="DA1F28">
                    <a:lumMod val="50000"/>
                  </a:srgbClr>
                </a:solidFill>
                <a:latin typeface="Calibri" pitchFamily="34" charset="0"/>
              </a:rPr>
              <a:t>Это дар самой природы</a:t>
            </a:r>
            <a:endParaRPr lang="ru-RU" sz="44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0" name="Picture 6" descr="D:\Мои рисунки\Рисунок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D:\Мои рисунки\Рисунок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66416" cy="6950917"/>
          </a:xfrm>
          <a:prstGeom prst="rect">
            <a:avLst/>
          </a:prstGeom>
          <a:noFill/>
        </p:spPr>
      </p:pic>
      <p:pic>
        <p:nvPicPr>
          <p:cNvPr id="1027" name="Picture 3" descr="D:\Мои рисунки\Рисунок3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1"/>
            <a:ext cx="9144000" cy="6940725"/>
          </a:xfrm>
          <a:prstGeom prst="rect">
            <a:avLst/>
          </a:prstGeom>
          <a:noFill/>
        </p:spPr>
      </p:pic>
      <p:pic>
        <p:nvPicPr>
          <p:cNvPr id="1026" name="Picture 2" descr="D:\Мои рисунки\Рисунок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3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рисунки\Рисунок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700"/>
          </a:xfrm>
          <a:prstGeom prst="rect">
            <a:avLst/>
          </a:prstGeom>
          <a:noFill/>
        </p:spPr>
      </p:pic>
      <p:pic>
        <p:nvPicPr>
          <p:cNvPr id="2051" name="Picture 3" descr="D:\Мои рисунки\Рисунок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568" y="0"/>
            <a:ext cx="926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556792"/>
            <a:ext cx="70009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pitchFamily="34" charset="0"/>
              </a:rPr>
              <a:t>Что было бы, если бы из нашей жизни исчез</a:t>
            </a: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068960"/>
            <a:ext cx="2857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88900" dir="5400000" algn="ctr" rotWithShape="0">
                    <a:schemeClr val="bg1"/>
                  </a:outerShdw>
                </a:effectLst>
                <a:latin typeface="Calibri" pitchFamily="34" charset="0"/>
              </a:rPr>
              <a:t>ЦВЕТ?</a:t>
            </a:r>
            <a:endParaRPr lang="ru-RU" sz="4400" dirty="0"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blurRad="50800" dist="88900" dir="54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717032"/>
            <a:ext cx="5715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  <a:latin typeface="Calibri" pitchFamily="34" charset="0"/>
              </a:rPr>
              <a:t>Без него жизнь была бы монотонной, а мир скучным и неинтересным</a:t>
            </a:r>
            <a:endParaRPr lang="ru-RU" sz="4400" b="1" dirty="0">
              <a:solidFill>
                <a:srgbClr val="92D050"/>
              </a:solidFill>
              <a:effectLst>
                <a:outerShdw blurRad="50800" dist="50800" dir="5400000" algn="ctr" rotWithShape="0">
                  <a:schemeClr val="accent4">
                    <a:lumMod val="75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0"/>
            <a:ext cx="5214974" cy="184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420" kern="1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88900" dir="5400000" algn="ctr" rotWithShape="0">
                    <a:schemeClr val="bg2">
                      <a:lumMod val="75000"/>
                    </a:schemeClr>
                  </a:outerShdw>
                </a:effectLst>
                <a:latin typeface="Calibri" pitchFamily="34" charset="0"/>
              </a:rPr>
              <a:t>ЦВЕТ</a:t>
            </a:r>
            <a:endParaRPr lang="ru-RU" sz="11420" dirty="0">
              <a:effectLst>
                <a:outerShdw blurRad="50800" dist="88900" dir="5400000" algn="ctr" rotWithShape="0">
                  <a:schemeClr val="bg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ои рисунки\Леонардо\da_vinci4_sma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5228" y="0"/>
            <a:ext cx="2538771" cy="2357430"/>
          </a:xfrm>
          <a:prstGeom prst="rect">
            <a:avLst/>
          </a:prstGeom>
          <a:noFill/>
        </p:spPr>
      </p:pic>
      <p:pic>
        <p:nvPicPr>
          <p:cNvPr id="16387" name="Picture 3" descr="D:\Мои рисунки\Микеланджело\michelangelo06_smal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5992" cy="2285992"/>
          </a:xfrm>
          <a:prstGeom prst="rect">
            <a:avLst/>
          </a:prstGeom>
          <a:noFill/>
        </p:spPr>
      </p:pic>
      <p:pic>
        <p:nvPicPr>
          <p:cNvPr id="16388" name="Picture 4" descr="D:\Мои рисунки\Рафаэль\raffaello01_small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409" y="0"/>
            <a:ext cx="2538771" cy="2357430"/>
          </a:xfrm>
          <a:prstGeom prst="rect">
            <a:avLst/>
          </a:prstGeom>
          <a:noFill/>
        </p:spPr>
      </p:pic>
      <p:pic>
        <p:nvPicPr>
          <p:cNvPr id="16389" name="Picture 5" descr="D:\Мои рисунки\Русский авангард\Рисунки интернет\image001-7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4495226"/>
            <a:ext cx="1928794" cy="2362774"/>
          </a:xfrm>
          <a:prstGeom prst="rect">
            <a:avLst/>
          </a:prstGeom>
          <a:noFill/>
        </p:spPr>
      </p:pic>
      <p:pic>
        <p:nvPicPr>
          <p:cNvPr id="16390" name="Picture 6" descr="D:\Мои рисунки\Русский авангард\Рисунки интернет\kuindgi91_small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78861"/>
            <a:ext cx="3000364" cy="1579139"/>
          </a:xfrm>
          <a:prstGeom prst="rect">
            <a:avLst/>
          </a:prstGeom>
          <a:noFill/>
        </p:spPr>
      </p:pic>
      <p:pic>
        <p:nvPicPr>
          <p:cNvPr id="16392" name="Picture 8" descr="D:\Мои рисунки\Русский авангард\Рисунки интернет\levitan93_small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5213066"/>
            <a:ext cx="2500298" cy="164493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42976" y="2357430"/>
            <a:ext cx="75009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Для того, чтобы создавать прекрасные и гармоничные вещи с цветовыми решениями, нужно научиться владеть цветом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ewton_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85728"/>
            <a:ext cx="3279004" cy="4286280"/>
          </a:xfrm>
          <a:prstGeom prst="rect">
            <a:avLst/>
          </a:prstGeom>
          <a:ln w="127000" cap="sq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</a:ln>
          <a:effectLst>
            <a:outerShdw blurRad="241300" dist="139700" dir="2700000" algn="tl" rotWithShape="0">
              <a:srgbClr val="000000">
                <a:alpha val="99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3429024" cy="646331"/>
          </a:xfrm>
          <a:prstGeom prst="rect">
            <a:avLst/>
          </a:prstGeom>
          <a:effectLst>
            <a:outerShdw blurRad="50800" dist="50800" dir="5400000" sx="96000" sy="96000" algn="ctr" rotWithShape="0">
              <a:srgbClr val="CCFFFF"/>
            </a:outerShdw>
          </a:effectLst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38100" h="38100"/>
              <a:bevelB w="38100" h="38100" prst="slope"/>
              <a:extrusionClr>
                <a:srgbClr val="97E5DE"/>
              </a:extrusionClr>
            </a:sp3d>
          </a:bodyPr>
          <a:lstStyle/>
          <a:p>
            <a:r>
              <a:rPr lang="ru-RU" sz="3600" dirty="0" smtClean="0">
                <a:ln>
                  <a:solidFill>
                    <a:schemeClr val="tx1">
                      <a:alpha val="7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8520000" algn="bl" rotWithShape="0">
                    <a:srgbClr val="CC9900"/>
                  </a:outerShdw>
                </a:effectLst>
                <a:latin typeface="Calibri" pitchFamily="34" charset="0"/>
              </a:rPr>
              <a:t>ИСААК  НЬЮТОН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285860"/>
            <a:ext cx="37862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Начало исследованиям, ставшим основой современной науки о цвете, положил Исаак Ньютон. Он первым выделил спектральные цвета – красный, оранжевый, жёлтый, зелёный, голубой, синий, фиолетовый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4929198"/>
            <a:ext cx="2002471" cy="523220"/>
          </a:xfrm>
          <a:prstGeom prst="rect">
            <a:avLst/>
          </a:prstGeom>
          <a:effectLst>
            <a:outerShdw blurRad="50800" dir="5400000" algn="t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1643 - 1727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Мои рисунки\Рисунок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 contrast="-40000"/>
          </a:blip>
          <a:srcRect/>
          <a:stretch>
            <a:fillRect/>
          </a:stretch>
        </p:blipFill>
        <p:spPr bwMode="auto">
          <a:xfrm rot="10800000" flipH="1" flipV="1">
            <a:off x="1000100" y="3786190"/>
            <a:ext cx="7929618" cy="30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643042" y="357166"/>
            <a:ext cx="62151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Исаак Ньютон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определил, что белый цвет является смешением всех цветов </a:t>
            </a:r>
          </a:p>
          <a:p>
            <a:pPr algn="ctr"/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Documents and Settings\User\Рабочий стол\post-92281-12477723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3121228" y="359428"/>
            <a:ext cx="2879532" cy="27123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3286124"/>
            <a:ext cx="70723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правильного выбора цвета художник  пользуется цветовым кругом. Он дает более полную возможность при составлении необходимых сочетаний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46500119_0_28aa5_1e34bdf0_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14422"/>
            <a:ext cx="2643206" cy="2543788"/>
          </a:xfrm>
          <a:prstGeom prst="rect">
            <a:avLst/>
          </a:prstGeom>
          <a:noFill/>
          <a:effectLst>
            <a:outerShdw blurRad="520700" dist="38100" dir="1320000" sx="92000" sy="92000" algn="r" rotWithShape="0">
              <a:schemeClr val="bg1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000100" y="214290"/>
            <a:ext cx="792958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chilly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ЦВЕТОВОЙ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27000" dir="5400000" algn="ctr" rotWithShape="0">
                    <a:schemeClr val="bg2"/>
                  </a:outerShdw>
                </a:effectLst>
                <a:latin typeface="Calibri" pitchFamily="34" charset="0"/>
              </a:rPr>
              <a:t> 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КРУГ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857628"/>
            <a:ext cx="7715272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chilly" dir="t"/>
            </a:scene3d>
            <a:sp3d extrusionH="57150" contourW="12700">
              <a:bevelB w="82550" h="38100" prst="coolSlant"/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был придуман как геометрический порядок множества цветов</a:t>
            </a:r>
          </a:p>
          <a:p>
            <a:endParaRPr lang="ru-RU" sz="4800" dirty="0" smtClean="0">
              <a:ln>
                <a:solidFill>
                  <a:schemeClr val="accent6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1"/>
                <a:tileRect/>
              </a:gradFill>
              <a:effectLst>
                <a:outerShdw blurRad="50800" dist="63500" dir="10800000" algn="r" rotWithShape="0">
                  <a:schemeClr val="bg1">
                    <a:lumMod val="95000"/>
                    <a:alpha val="87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17268</TotalTime>
  <Words>271</Words>
  <Application>Microsoft Office PowerPoint</Application>
  <PresentationFormat>Экран (4:3)</PresentationFormat>
  <Paragraphs>45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Melkosoft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Владелец</cp:lastModifiedBy>
  <cp:revision>1727</cp:revision>
  <dcterms:created xsi:type="dcterms:W3CDTF">2010-10-26T08:27:44Z</dcterms:created>
  <dcterms:modified xsi:type="dcterms:W3CDTF">2018-06-27T03:52:32Z</dcterms:modified>
</cp:coreProperties>
</file>